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7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0A7F951-EE29-49CA-8849-38B27D1542F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396BBC-EF40-47E7-8207-282077B085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Rhetorical Devices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Pathos, Logos, Ethos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42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82675"/>
            <a:ext cx="7024744" cy="1143000"/>
          </a:xfrm>
        </p:spPr>
        <p:txBody>
          <a:bodyPr/>
          <a:lstStyle/>
          <a:p>
            <a:r>
              <a:rPr lang="en-US" dirty="0" smtClean="0"/>
              <a:t>Pathos: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772348"/>
          </a:xfrm>
        </p:spPr>
        <p:txBody>
          <a:bodyPr>
            <a:normAutofit/>
          </a:bodyPr>
          <a:lstStyle/>
          <a:p>
            <a:r>
              <a:rPr lang="en-US" b="1" dirty="0"/>
              <a:t>Pathos</a:t>
            </a:r>
            <a:r>
              <a:rPr lang="en-US" dirty="0"/>
              <a:t> </a:t>
            </a:r>
            <a:r>
              <a:rPr lang="en-US" dirty="0" smtClean="0"/>
              <a:t>– Greek word </a:t>
            </a:r>
            <a:r>
              <a:rPr lang="en-US" dirty="0"/>
              <a:t>for both “suffering” and “experience.” </a:t>
            </a:r>
            <a:r>
              <a:rPr lang="en-US" dirty="0" smtClean="0"/>
              <a:t>     Remember </a:t>
            </a:r>
            <a:r>
              <a:rPr lang="en-US" b="1" i="1" dirty="0" smtClean="0"/>
              <a:t>path</a:t>
            </a:r>
            <a:r>
              <a:rPr lang="en-US" dirty="0" smtClean="0"/>
              <a:t>-?</a:t>
            </a:r>
          </a:p>
          <a:p>
            <a:r>
              <a:rPr lang="en-US" dirty="0" smtClean="0"/>
              <a:t>Authors </a:t>
            </a:r>
            <a:r>
              <a:rPr lang="en-US" dirty="0"/>
              <a:t>use </a:t>
            </a:r>
            <a:r>
              <a:rPr lang="en-US" b="1" i="1" dirty="0"/>
              <a:t>pathos</a:t>
            </a:r>
            <a:r>
              <a:rPr lang="en-US" dirty="0"/>
              <a:t> to invoke </a:t>
            </a:r>
            <a:r>
              <a:rPr lang="en-US" dirty="0" smtClean="0"/>
              <a:t>empathy </a:t>
            </a:r>
            <a:r>
              <a:rPr lang="en-US" dirty="0"/>
              <a:t>from an audience; to get them to feel what the writer feels. </a:t>
            </a:r>
            <a:endParaRPr lang="en-US" dirty="0" smtClean="0"/>
          </a:p>
          <a:p>
            <a:pPr lvl="1"/>
            <a:r>
              <a:rPr lang="en-US" dirty="0" smtClean="0"/>
              <a:t>To draw pity…</a:t>
            </a:r>
          </a:p>
          <a:p>
            <a:pPr lvl="1"/>
            <a:r>
              <a:rPr lang="en-US" dirty="0" smtClean="0"/>
              <a:t>To inspire anger…</a:t>
            </a:r>
          </a:p>
          <a:p>
            <a:pPr lvl="1"/>
            <a:r>
              <a:rPr lang="en-US" dirty="0" smtClean="0"/>
              <a:t>To entertain…</a:t>
            </a:r>
          </a:p>
          <a:p>
            <a:r>
              <a:rPr lang="en-US" dirty="0" smtClean="0"/>
              <a:t>Emotional appeal can prompt action!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708"/>
            <a:ext cx="30480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31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024744" cy="1143000"/>
          </a:xfrm>
        </p:spPr>
        <p:txBody>
          <a:bodyPr/>
          <a:lstStyle/>
          <a:p>
            <a:r>
              <a:rPr lang="en-US" dirty="0" smtClean="0"/>
              <a:t>Logos: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467600" cy="3810000"/>
          </a:xfrm>
        </p:spPr>
        <p:txBody>
          <a:bodyPr>
            <a:normAutofit/>
          </a:bodyPr>
          <a:lstStyle/>
          <a:p>
            <a:r>
              <a:rPr lang="en-US" b="1" dirty="0"/>
              <a:t>Logos</a:t>
            </a:r>
            <a:r>
              <a:rPr lang="en-US" dirty="0"/>
              <a:t> </a:t>
            </a:r>
            <a:r>
              <a:rPr lang="en-US" dirty="0" smtClean="0"/>
              <a:t>– Greek word </a:t>
            </a:r>
            <a:r>
              <a:rPr lang="en-US" dirty="0"/>
              <a:t>for “</a:t>
            </a:r>
            <a:r>
              <a:rPr lang="en-US" dirty="0" smtClean="0"/>
              <a:t>word”. </a:t>
            </a:r>
            <a:r>
              <a:rPr lang="en-US" dirty="0"/>
              <a:t>The word “logic” is derived from logos.</a:t>
            </a:r>
          </a:p>
          <a:p>
            <a:r>
              <a:rPr lang="en-US" dirty="0" smtClean="0"/>
              <a:t>Using </a:t>
            </a:r>
            <a:r>
              <a:rPr lang="en-US" b="1" i="1" dirty="0"/>
              <a:t>logos</a:t>
            </a:r>
            <a:r>
              <a:rPr lang="en-US" dirty="0"/>
              <a:t> </a:t>
            </a:r>
            <a:r>
              <a:rPr lang="en-US" dirty="0" smtClean="0"/>
              <a:t>involves citing </a:t>
            </a:r>
            <a:r>
              <a:rPr lang="en-US" dirty="0"/>
              <a:t>facts and statistics, historical and literal analogies, </a:t>
            </a:r>
            <a:r>
              <a:rPr lang="en-US" dirty="0" smtClean="0"/>
              <a:t>and </a:t>
            </a:r>
            <a:r>
              <a:rPr lang="en-US" dirty="0"/>
              <a:t>citing certain authorities on a subject</a:t>
            </a:r>
            <a:r>
              <a:rPr lang="en-US" dirty="0" smtClean="0"/>
              <a:t>.</a:t>
            </a:r>
          </a:p>
          <a:p>
            <a:r>
              <a:rPr lang="en-US" b="1" i="1" dirty="0"/>
              <a:t>Logos</a:t>
            </a:r>
            <a:r>
              <a:rPr lang="en-US" dirty="0"/>
              <a:t> can be developed by using advanced, theoretical or abstract </a:t>
            </a:r>
            <a:r>
              <a:rPr lang="en-US" dirty="0" smtClean="0"/>
              <a:t>language (</a:t>
            </a:r>
            <a:r>
              <a:rPr lang="en-US" dirty="0"/>
              <a:t>if/then), citing facts (</a:t>
            </a:r>
            <a:r>
              <a:rPr lang="en-US" u="sng" dirty="0"/>
              <a:t>very important</a:t>
            </a:r>
            <a:r>
              <a:rPr lang="en-US" dirty="0"/>
              <a:t>), </a:t>
            </a:r>
            <a:r>
              <a:rPr lang="en-US" dirty="0" smtClean="0"/>
              <a:t>and </a:t>
            </a:r>
            <a:r>
              <a:rPr lang="en-US" dirty="0"/>
              <a:t>by constructing logical </a:t>
            </a:r>
            <a:r>
              <a:rPr lang="en-US" dirty="0" smtClean="0"/>
              <a:t>arguments (reasoning).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652" y="304801"/>
            <a:ext cx="2912100" cy="182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8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1143000"/>
          </a:xfrm>
        </p:spPr>
        <p:txBody>
          <a:bodyPr/>
          <a:lstStyle/>
          <a:p>
            <a:r>
              <a:rPr lang="en-US" dirty="0" smtClean="0"/>
              <a:t>Ethos: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696200" cy="377234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Ethos</a:t>
            </a:r>
            <a:r>
              <a:rPr lang="en-US" dirty="0"/>
              <a:t> </a:t>
            </a:r>
            <a:r>
              <a:rPr lang="en-US" dirty="0" smtClean="0"/>
              <a:t>– Greek word </a:t>
            </a:r>
            <a:r>
              <a:rPr lang="en-US" dirty="0"/>
              <a:t>for “character.” The word “ethic” is derived from ethos</a:t>
            </a:r>
            <a:r>
              <a:rPr lang="en-US" dirty="0" smtClean="0"/>
              <a:t>. </a:t>
            </a:r>
            <a:r>
              <a:rPr lang="en-US" sz="1600" dirty="0" smtClean="0"/>
              <a:t>(</a:t>
            </a:r>
            <a:r>
              <a:rPr lang="en-US" sz="1600" i="1" dirty="0" smtClean="0"/>
              <a:t>Are you a </a:t>
            </a:r>
            <a:r>
              <a:rPr lang="en-US" sz="1600" b="1" i="1" dirty="0" smtClean="0"/>
              <a:t>good</a:t>
            </a:r>
            <a:r>
              <a:rPr lang="en-US" sz="1600" i="1" dirty="0" smtClean="0"/>
              <a:t> person</a:t>
            </a:r>
            <a:r>
              <a:rPr lang="en-US" sz="1600" dirty="0" smtClean="0"/>
              <a:t>?)</a:t>
            </a:r>
            <a:endParaRPr lang="en-US" b="1" dirty="0" smtClean="0"/>
          </a:p>
          <a:p>
            <a:r>
              <a:rPr lang="en-US" dirty="0" smtClean="0"/>
              <a:t>Authors use </a:t>
            </a:r>
            <a:r>
              <a:rPr lang="en-US" b="1" i="1" dirty="0"/>
              <a:t>ethos</a:t>
            </a:r>
            <a:r>
              <a:rPr lang="en-US" dirty="0"/>
              <a:t> </a:t>
            </a:r>
            <a:r>
              <a:rPr lang="en-US" dirty="0" smtClean="0"/>
              <a:t>to present themselves as reliable and </a:t>
            </a:r>
            <a:r>
              <a:rPr lang="en-US" dirty="0"/>
              <a:t>worth listening </a:t>
            </a:r>
            <a:r>
              <a:rPr lang="en-US" dirty="0" smtClean="0"/>
              <a:t>to</a:t>
            </a:r>
            <a:r>
              <a:rPr lang="en-US" dirty="0" smtClean="0"/>
              <a:t>. </a:t>
            </a:r>
            <a:r>
              <a:rPr lang="en-US" sz="1600" dirty="0" smtClean="0"/>
              <a:t>(Are </a:t>
            </a:r>
            <a:r>
              <a:rPr lang="en-US" sz="1600" smtClean="0"/>
              <a:t>you knowledgeable?)</a:t>
            </a:r>
            <a:endParaRPr lang="en-US" sz="1600" dirty="0" smtClean="0"/>
          </a:p>
          <a:p>
            <a:r>
              <a:rPr lang="en-US" b="1" i="1" dirty="0"/>
              <a:t>Ethos</a:t>
            </a:r>
            <a:r>
              <a:rPr lang="en-US" dirty="0"/>
              <a:t> can be developed by </a:t>
            </a:r>
            <a:r>
              <a:rPr lang="en-US" b="1" i="1" dirty="0"/>
              <a:t>choosing language</a:t>
            </a:r>
            <a:r>
              <a:rPr lang="en-US" b="1" dirty="0"/>
              <a:t> </a:t>
            </a:r>
            <a:r>
              <a:rPr lang="en-US" dirty="0"/>
              <a:t>that is appropriate for the audience and topic </a:t>
            </a:r>
            <a:r>
              <a:rPr lang="en-US" dirty="0" smtClean="0"/>
              <a:t>(proper </a:t>
            </a:r>
            <a:r>
              <a:rPr lang="en-US" dirty="0"/>
              <a:t>level of vocabulary), </a:t>
            </a:r>
            <a:r>
              <a:rPr lang="en-US" b="1" i="1" dirty="0"/>
              <a:t>making yourself sound fair</a:t>
            </a:r>
            <a:r>
              <a:rPr lang="en-US" dirty="0"/>
              <a:t> or unbiased, </a:t>
            </a:r>
            <a:r>
              <a:rPr lang="en-US" b="1" i="1" dirty="0"/>
              <a:t>introducing your expertise</a:t>
            </a:r>
            <a:r>
              <a:rPr lang="en-US" dirty="0"/>
              <a:t> or credentials, and by </a:t>
            </a:r>
            <a:r>
              <a:rPr lang="en-US" b="1" i="1" dirty="0"/>
              <a:t>using correct grammar</a:t>
            </a:r>
            <a:r>
              <a:rPr lang="en-US" dirty="0"/>
              <a:t> and syntax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200"/>
            <a:ext cx="2860556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72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024744" cy="1143000"/>
          </a:xfrm>
        </p:spPr>
        <p:txBody>
          <a:bodyPr/>
          <a:lstStyle/>
          <a:p>
            <a:r>
              <a:rPr lang="en-US" dirty="0" smtClean="0"/>
              <a:t>Things to think about: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524000"/>
            <a:ext cx="7848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If each of these approaches was either Male, Female, or neutral, which approach fits each description? </a:t>
            </a:r>
          </a:p>
          <a:p>
            <a:r>
              <a:rPr lang="en-US" dirty="0" smtClean="0"/>
              <a:t>What TV channels use the most </a:t>
            </a:r>
            <a:r>
              <a:rPr lang="en-US" b="1" i="1" dirty="0" smtClean="0"/>
              <a:t>pathos</a:t>
            </a:r>
            <a:r>
              <a:rPr lang="en-US" dirty="0" smtClean="0"/>
              <a:t> based commercials? </a:t>
            </a:r>
            <a:r>
              <a:rPr lang="en-US" b="1" i="1" dirty="0" smtClean="0"/>
              <a:t>Ethos</a:t>
            </a:r>
            <a:r>
              <a:rPr lang="en-US" dirty="0" smtClean="0"/>
              <a:t>? </a:t>
            </a:r>
            <a:r>
              <a:rPr lang="en-US" b="1" i="1" dirty="0" smtClean="0"/>
              <a:t>Logos</a:t>
            </a:r>
            <a:r>
              <a:rPr lang="en-US" dirty="0" smtClean="0"/>
              <a:t>? What do they advertise? </a:t>
            </a:r>
          </a:p>
        </p:txBody>
      </p:sp>
      <p:sp>
        <p:nvSpPr>
          <p:cNvPr id="4" name="AutoShape 2" descr="Image result for male vs. fema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male vs. fema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60105"/>
            <a:ext cx="3048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038600"/>
            <a:ext cx="546127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35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43800" cy="17896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your table group, decide if the following statements are </a:t>
            </a:r>
            <a:r>
              <a:rPr lang="en-US" b="1" dirty="0" smtClean="0"/>
              <a:t>Ethos</a:t>
            </a:r>
            <a:r>
              <a:rPr lang="en-US" dirty="0" smtClean="0"/>
              <a:t>, </a:t>
            </a:r>
            <a:r>
              <a:rPr lang="en-US" b="1" dirty="0" smtClean="0"/>
              <a:t>Pathos</a:t>
            </a:r>
            <a:r>
              <a:rPr lang="en-US" dirty="0" smtClean="0"/>
              <a:t>, or </a:t>
            </a:r>
            <a:r>
              <a:rPr lang="en-US" b="1" dirty="0" smtClean="0"/>
              <a:t>Logos</a:t>
            </a:r>
            <a:r>
              <a:rPr lang="en-US" dirty="0" smtClean="0"/>
              <a:t> based.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43200"/>
            <a:ext cx="7086600" cy="3508977"/>
          </a:xfrm>
        </p:spPr>
        <p:txBody>
          <a:bodyPr>
            <a:normAutofit/>
          </a:bodyPr>
          <a:lstStyle/>
          <a:p>
            <a:pPr marL="463550" indent="-395288">
              <a:buAutoNum type="arabicPeriod"/>
            </a:pPr>
            <a:r>
              <a:rPr lang="en-US" dirty="0" smtClean="0"/>
              <a:t>As your doctor, I have to advise you to eat less sugar.</a:t>
            </a:r>
          </a:p>
          <a:p>
            <a:pPr marL="463550" indent="-395288">
              <a:buAutoNum type="arabicPeriod"/>
            </a:pPr>
            <a:r>
              <a:rPr lang="en-US" dirty="0" smtClean="0"/>
              <a:t>There are little puppies dying everywhere!!! </a:t>
            </a:r>
          </a:p>
          <a:p>
            <a:pPr marL="463550" indent="-395288">
              <a:buAutoNum type="arabicPeriod"/>
            </a:pPr>
            <a:r>
              <a:rPr lang="en-US" dirty="0" smtClean="0"/>
              <a:t>If you want to live for a long time, you need to take care of your body. </a:t>
            </a:r>
          </a:p>
          <a:p>
            <a:pPr marL="463550" indent="-395288">
              <a:buAutoNum type="arabicPeriod"/>
            </a:pPr>
            <a:r>
              <a:rPr lang="en-US" dirty="0" smtClean="0"/>
              <a:t>The forest is a dark and scary place. </a:t>
            </a:r>
          </a:p>
          <a:p>
            <a:pPr marL="463550" indent="-395288">
              <a:buAutoNum type="arabicPeriod"/>
            </a:pPr>
            <a:r>
              <a:rPr lang="en-US" dirty="0" smtClean="0"/>
              <a:t>You will recall 80-90% of information if you review your notes.  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8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your own, figure out which Rhetorical approach is used in these statements: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391400" cy="3508977"/>
          </a:xfrm>
        </p:spPr>
        <p:txBody>
          <a:bodyPr>
            <a:normAutofit fontScale="92500" lnSpcReduction="10000"/>
          </a:bodyPr>
          <a:lstStyle/>
          <a:p>
            <a:pPr marL="338138" indent="-269875">
              <a:buFont typeface="+mj-lt"/>
              <a:buAutoNum type="arabicPeriod"/>
            </a:pPr>
            <a:r>
              <a:rPr lang="en-US" sz="2600" dirty="0" smtClean="0"/>
              <a:t>As </a:t>
            </a:r>
            <a:r>
              <a:rPr lang="en-US" sz="2600" dirty="0"/>
              <a:t>head of the English department, I can say that literature is of the utmost importance</a:t>
            </a:r>
            <a:r>
              <a:rPr lang="en-US" sz="2600" dirty="0" smtClean="0"/>
              <a:t>.</a:t>
            </a:r>
            <a:endParaRPr lang="en-US" sz="2600" dirty="0"/>
          </a:p>
          <a:p>
            <a:pPr marL="338138" indent="-269875">
              <a:buFont typeface="+mj-lt"/>
              <a:buAutoNum type="arabicPeriod"/>
            </a:pPr>
            <a:r>
              <a:rPr lang="en-US" sz="2600" dirty="0" smtClean="0"/>
              <a:t>You </a:t>
            </a:r>
            <a:r>
              <a:rPr lang="en-US" sz="2600" dirty="0"/>
              <a:t>know that you shouldn’t jump that ramp! You’ll hurt yourself</a:t>
            </a:r>
            <a:r>
              <a:rPr lang="en-US" sz="2600" dirty="0" smtClean="0"/>
              <a:t>.</a:t>
            </a:r>
            <a:endParaRPr lang="en-US" sz="2600" dirty="0"/>
          </a:p>
          <a:p>
            <a:pPr marL="338138" indent="-269875">
              <a:buFont typeface="+mj-lt"/>
              <a:buAutoNum type="arabicPeriod"/>
            </a:pPr>
            <a:r>
              <a:rPr lang="en-US" sz="2600" dirty="0" smtClean="0"/>
              <a:t>Since </a:t>
            </a:r>
            <a:r>
              <a:rPr lang="en-US" sz="2600" dirty="0"/>
              <a:t>I work with teenagers, I KNOW how they can act</a:t>
            </a:r>
            <a:r>
              <a:rPr lang="en-US" sz="2600" dirty="0" smtClean="0"/>
              <a:t>. </a:t>
            </a:r>
          </a:p>
          <a:p>
            <a:pPr marL="338138" indent="-269875">
              <a:buFont typeface="+mj-lt"/>
              <a:buAutoNum type="arabicPeriod"/>
            </a:pPr>
            <a:r>
              <a:rPr lang="en-US" sz="2600" dirty="0" smtClean="0"/>
              <a:t>If </a:t>
            </a:r>
            <a:r>
              <a:rPr lang="en-US" sz="2600" dirty="0"/>
              <a:t>I’m respecting you, you should be respecting me</a:t>
            </a:r>
            <a:r>
              <a:rPr lang="en-US" sz="2600" dirty="0" smtClean="0"/>
              <a:t>.</a:t>
            </a:r>
            <a:endParaRPr lang="en-US" sz="2600" dirty="0"/>
          </a:p>
          <a:p>
            <a:pPr marL="338138" indent="-269875">
              <a:buFont typeface="+mj-lt"/>
              <a:buAutoNum type="arabicPeriod"/>
            </a:pPr>
            <a:r>
              <a:rPr lang="en-US" sz="2600" dirty="0" smtClean="0"/>
              <a:t>You </a:t>
            </a:r>
            <a:r>
              <a:rPr lang="en-US" sz="2600" dirty="0"/>
              <a:t>broke my heart</a:t>
            </a:r>
            <a:r>
              <a:rPr lang="en-US" sz="2600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7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561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Decide if the following statements use more than one appeal and explain WHY!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7086600" cy="3508977"/>
          </a:xfrm>
        </p:spPr>
        <p:txBody>
          <a:bodyPr>
            <a:normAutofit lnSpcReduction="10000"/>
          </a:bodyPr>
          <a:lstStyle/>
          <a:p>
            <a:pPr marL="463550" indent="-395288">
              <a:buFont typeface="Wingdings 2" pitchFamily="18" charset="2"/>
              <a:buAutoNum type="arabicPeriod"/>
            </a:pPr>
            <a:r>
              <a:rPr lang="en-US" dirty="0"/>
              <a:t>“You can feed a starving child for 50 cents a </a:t>
            </a:r>
            <a:r>
              <a:rPr lang="en-US" dirty="0" smtClean="0"/>
              <a:t>day.” </a:t>
            </a:r>
            <a:endParaRPr lang="en-US" dirty="0"/>
          </a:p>
          <a:p>
            <a:pPr marL="463550" indent="-395288">
              <a:buAutoNum type="arabicPeriod"/>
            </a:pPr>
            <a:r>
              <a:rPr lang="en-US" dirty="0" smtClean="0"/>
              <a:t>“That school </a:t>
            </a:r>
            <a:r>
              <a:rPr lang="en-US" dirty="0"/>
              <a:t>has not been updated since 1996, and it is now 2012. Because of this, they are behind technologically</a:t>
            </a:r>
            <a:r>
              <a:rPr lang="en-US" dirty="0" smtClean="0"/>
              <a:t>.”</a:t>
            </a:r>
          </a:p>
          <a:p>
            <a:pPr marL="463550" indent="-395288">
              <a:buAutoNum type="arabicPeriod"/>
            </a:pPr>
            <a:r>
              <a:rPr lang="en-US" dirty="0" smtClean="0"/>
              <a:t>“I </a:t>
            </a:r>
            <a:r>
              <a:rPr lang="en-US" dirty="0"/>
              <a:t>promise, I’m one of you! I want what you want!” </a:t>
            </a:r>
            <a:endParaRPr lang="en-US" dirty="0" smtClean="0"/>
          </a:p>
          <a:p>
            <a:pPr marL="463550" indent="-395288">
              <a:buAutoNum type="arabicPeriod"/>
            </a:pPr>
            <a:r>
              <a:rPr lang="en-US" dirty="0" smtClean="0"/>
              <a:t>“After years of gaming, I can say that this game is the best one yet.”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9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25265</TotalTime>
  <Words>504</Words>
  <Application>Microsoft Office PowerPoint</Application>
  <PresentationFormat>On-screen Show (4:3)</PresentationFormat>
  <Paragraphs>37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Rhetorical Devices</vt:lpstr>
      <vt:lpstr>Pathos: </vt:lpstr>
      <vt:lpstr>Logos:</vt:lpstr>
      <vt:lpstr>Ethos: </vt:lpstr>
      <vt:lpstr>Things to think about: </vt:lpstr>
      <vt:lpstr>In your table group, decide if the following statements are Ethos, Pathos, or Logos based. </vt:lpstr>
      <vt:lpstr>On your own, figure out which Rhetorical approach is used in these statements: </vt:lpstr>
      <vt:lpstr>Decide if the following statements use more than one appeal and explain WHY!</vt:lpstr>
    </vt:vector>
  </TitlesOfParts>
  <Company>AUSD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Herring</dc:creator>
  <cp:lastModifiedBy>Yelena Gerhardt</cp:lastModifiedBy>
  <cp:revision>30</cp:revision>
  <dcterms:created xsi:type="dcterms:W3CDTF">2013-09-03T20:52:48Z</dcterms:created>
  <dcterms:modified xsi:type="dcterms:W3CDTF">2020-03-02T19:00:47Z</dcterms:modified>
</cp:coreProperties>
</file>