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71" r:id="rId4"/>
    <p:sldId id="274" r:id="rId5"/>
    <p:sldId id="266" r:id="rId6"/>
    <p:sldId id="269" r:id="rId7"/>
    <p:sldId id="270" r:id="rId8"/>
    <p:sldId id="261" r:id="rId9"/>
    <p:sldId id="272" r:id="rId10"/>
    <p:sldId id="267" r:id="rId11"/>
    <p:sldId id="273" r:id="rId12"/>
    <p:sldId id="27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26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3235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5"/>
            <a:chOff x="-11" y="1378677"/>
            <a:chExt cx="7314320" cy="4116300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7"/>
              <a:ext cx="187800" cy="4116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7"/>
              <a:ext cx="7126500" cy="41163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800" cy="1000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400"/>
              <a:buNone/>
              <a:defRPr/>
            </a:lvl1pPr>
            <a:lvl2pPr lvl="1">
              <a:spcBef>
                <a:spcPts val="0"/>
              </a:spcBef>
              <a:buSzPts val="4400"/>
              <a:buNone/>
              <a:defRPr/>
            </a:lvl2pPr>
            <a:lvl3pPr lvl="2">
              <a:spcBef>
                <a:spcPts val="0"/>
              </a:spcBef>
              <a:buSzPts val="4400"/>
              <a:buNone/>
              <a:defRPr/>
            </a:lvl3pPr>
            <a:lvl4pPr lvl="3">
              <a:spcBef>
                <a:spcPts val="0"/>
              </a:spcBef>
              <a:buSzPts val="4400"/>
              <a:buNone/>
              <a:defRPr/>
            </a:lvl4pPr>
            <a:lvl5pPr lvl="4">
              <a:spcBef>
                <a:spcPts val="0"/>
              </a:spcBef>
              <a:buSzPts val="4400"/>
              <a:buNone/>
              <a:defRPr/>
            </a:lvl5pPr>
            <a:lvl6pPr lvl="5">
              <a:spcBef>
                <a:spcPts val="0"/>
              </a:spcBef>
              <a:buSzPts val="4400"/>
              <a:buNone/>
              <a:defRPr/>
            </a:lvl6pPr>
            <a:lvl7pPr lvl="6">
              <a:spcBef>
                <a:spcPts val="0"/>
              </a:spcBef>
              <a:buSzPts val="4400"/>
              <a:buNone/>
              <a:defRPr/>
            </a:lvl7pPr>
            <a:lvl8pPr lvl="7">
              <a:spcBef>
                <a:spcPts val="0"/>
              </a:spcBef>
              <a:buSzPts val="4400"/>
              <a:buNone/>
              <a:defRPr/>
            </a:lvl8pPr>
            <a:lvl9pPr lvl="8">
              <a:spcBef>
                <a:spcPts val="0"/>
              </a:spcBef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800" cy="675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400"/>
              <a:buNone/>
              <a:defRPr/>
            </a:lvl1pPr>
            <a:lvl2pPr lvl="1">
              <a:spcBef>
                <a:spcPts val="0"/>
              </a:spcBef>
              <a:buSzPts val="4400"/>
              <a:buNone/>
              <a:defRPr/>
            </a:lvl2pPr>
            <a:lvl3pPr lvl="2">
              <a:spcBef>
                <a:spcPts val="0"/>
              </a:spcBef>
              <a:buSzPts val="4400"/>
              <a:buNone/>
              <a:defRPr/>
            </a:lvl3pPr>
            <a:lvl4pPr lvl="3">
              <a:spcBef>
                <a:spcPts val="0"/>
              </a:spcBef>
              <a:buSzPts val="4400"/>
              <a:buNone/>
              <a:defRPr/>
            </a:lvl4pPr>
            <a:lvl5pPr lvl="4">
              <a:spcBef>
                <a:spcPts val="0"/>
              </a:spcBef>
              <a:buSzPts val="4400"/>
              <a:buNone/>
              <a:defRPr/>
            </a:lvl5pPr>
            <a:lvl6pPr lvl="5">
              <a:spcBef>
                <a:spcPts val="0"/>
              </a:spcBef>
              <a:buSzPts val="4400"/>
              <a:buNone/>
              <a:defRPr/>
            </a:lvl6pPr>
            <a:lvl7pPr lvl="6">
              <a:spcBef>
                <a:spcPts val="0"/>
              </a:spcBef>
              <a:buSzPts val="4400"/>
              <a:buNone/>
              <a:defRPr/>
            </a:lvl7pPr>
            <a:lvl8pPr lvl="7">
              <a:spcBef>
                <a:spcPts val="0"/>
              </a:spcBef>
              <a:buSzPts val="4400"/>
              <a:buNone/>
              <a:defRPr/>
            </a:lvl8pPr>
            <a:lvl9pPr lvl="8">
              <a:spcBef>
                <a:spcPts val="0"/>
              </a:spcBef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800"/>
              <a:buChar char="○"/>
              <a:defRPr/>
            </a:lvl2pPr>
            <a:lvl3pPr lvl="2">
              <a:spcBef>
                <a:spcPts val="0"/>
              </a:spcBef>
              <a:buSzPts val="18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6245" y="1278514"/>
            <a:ext cx="4038600" cy="3630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800"/>
              <a:buChar char="○"/>
              <a:defRPr/>
            </a:lvl2pPr>
            <a:lvl3pPr lvl="2">
              <a:spcBef>
                <a:spcPts val="0"/>
              </a:spcBef>
              <a:buSzPts val="18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278514"/>
            <a:ext cx="4038600" cy="3630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800"/>
              <a:buChar char="○"/>
              <a:defRPr/>
            </a:lvl2pPr>
            <a:lvl3pPr lvl="2">
              <a:spcBef>
                <a:spcPts val="0"/>
              </a:spcBef>
              <a:buSzPts val="18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78" name="Shape 78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400"/>
              <a:buNone/>
              <a:defRPr/>
            </a:lvl1pPr>
            <a:lvl2pPr lvl="1">
              <a:spcBef>
                <a:spcPts val="0"/>
              </a:spcBef>
              <a:buSzPts val="4400"/>
              <a:buNone/>
              <a:defRPr/>
            </a:lvl2pPr>
            <a:lvl3pPr lvl="2">
              <a:spcBef>
                <a:spcPts val="0"/>
              </a:spcBef>
              <a:buSzPts val="4400"/>
              <a:buNone/>
              <a:defRPr/>
            </a:lvl3pPr>
            <a:lvl4pPr lvl="3">
              <a:spcBef>
                <a:spcPts val="0"/>
              </a:spcBef>
              <a:buSzPts val="4400"/>
              <a:buNone/>
              <a:defRPr/>
            </a:lvl4pPr>
            <a:lvl5pPr lvl="4">
              <a:spcBef>
                <a:spcPts val="0"/>
              </a:spcBef>
              <a:buSzPts val="4400"/>
              <a:buNone/>
              <a:defRPr/>
            </a:lvl5pPr>
            <a:lvl6pPr lvl="5">
              <a:spcBef>
                <a:spcPts val="0"/>
              </a:spcBef>
              <a:buSzPts val="4400"/>
              <a:buNone/>
              <a:defRPr/>
            </a:lvl6pPr>
            <a:lvl7pPr lvl="6">
              <a:spcBef>
                <a:spcPts val="0"/>
              </a:spcBef>
              <a:buSzPts val="4400"/>
              <a:buNone/>
              <a:defRPr/>
            </a:lvl7pPr>
            <a:lvl8pPr lvl="7">
              <a:spcBef>
                <a:spcPts val="0"/>
              </a:spcBef>
              <a:buSzPts val="4400"/>
              <a:buNone/>
              <a:defRPr/>
            </a:lvl8pPr>
            <a:lvl9pPr lvl="8">
              <a:spcBef>
                <a:spcPts val="0"/>
              </a:spcBef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1"/>
            <a:ext cx="8005728" cy="1209422"/>
            <a:chOff x="-13" y="-12188"/>
            <a:chExt cx="8005728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8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8"/>
              <a:ext cx="7818000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400"/>
              <a:buNone/>
              <a:defRPr/>
            </a:lvl1pPr>
            <a:lvl2pPr lvl="1">
              <a:spcBef>
                <a:spcPts val="0"/>
              </a:spcBef>
              <a:buSzPts val="4400"/>
              <a:buNone/>
              <a:defRPr/>
            </a:lvl2pPr>
            <a:lvl3pPr lvl="2">
              <a:spcBef>
                <a:spcPts val="0"/>
              </a:spcBef>
              <a:buSzPts val="4400"/>
              <a:buNone/>
              <a:defRPr/>
            </a:lvl3pPr>
            <a:lvl4pPr lvl="3">
              <a:spcBef>
                <a:spcPts val="0"/>
              </a:spcBef>
              <a:buSzPts val="4400"/>
              <a:buNone/>
              <a:defRPr/>
            </a:lvl4pPr>
            <a:lvl5pPr lvl="4">
              <a:spcBef>
                <a:spcPts val="0"/>
              </a:spcBef>
              <a:buSzPts val="4400"/>
              <a:buNone/>
              <a:defRPr/>
            </a:lvl5pPr>
            <a:lvl6pPr lvl="5">
              <a:spcBef>
                <a:spcPts val="0"/>
              </a:spcBef>
              <a:buSzPts val="4400"/>
              <a:buNone/>
              <a:defRPr/>
            </a:lvl6pPr>
            <a:lvl7pPr lvl="6">
              <a:spcBef>
                <a:spcPts val="0"/>
              </a:spcBef>
              <a:buSzPts val="4400"/>
              <a:buNone/>
              <a:defRPr/>
            </a:lvl7pPr>
            <a:lvl8pPr lvl="7">
              <a:spcBef>
                <a:spcPts val="0"/>
              </a:spcBef>
              <a:buSzPts val="4400"/>
              <a:buNone/>
              <a:defRPr/>
            </a:lvl8pPr>
            <a:lvl9pPr lvl="8">
              <a:spcBef>
                <a:spcPts val="0"/>
              </a:spcBef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6" y="4623761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8" y="4623761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866813" y="4623761"/>
            <a:ext cx="5097900" cy="52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esson-plan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8" y="-71"/>
            <a:ext cx="3409813" cy="2107677"/>
            <a:chOff x="0" y="1494"/>
            <a:chExt cx="3409813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3"/>
              <a:ext cx="3251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70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3"/>
              <a:ext cx="186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3"/>
              <a:ext cx="1490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3"/>
              <a:ext cx="1219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3"/>
              <a:ext cx="990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3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3"/>
              <a:ext cx="5334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4"/>
              <a:ext cx="262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4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8"/>
              <a:ext cx="2018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7"/>
              <a:ext cx="17640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7" y="709727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9" y="603962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7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7"/>
              <a:ext cx="879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7" y="292494"/>
              <a:ext cx="583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8" y="199377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3" y="102444"/>
              <a:ext cx="201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3" y="85077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4"/>
            <a:ext cx="3409813" cy="2107677"/>
            <a:chOff x="0" y="1494"/>
            <a:chExt cx="3409813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3"/>
              <a:ext cx="3251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70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3"/>
              <a:ext cx="186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3"/>
              <a:ext cx="1490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3"/>
              <a:ext cx="1219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3"/>
              <a:ext cx="990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3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3"/>
              <a:ext cx="5334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4"/>
              <a:ext cx="262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4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8"/>
              <a:ext cx="20181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7"/>
              <a:ext cx="17640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7" y="709727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9" y="603962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7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7"/>
              <a:ext cx="879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7" y="292494"/>
              <a:ext cx="583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8" y="199377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3" y="102444"/>
              <a:ext cx="201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3" y="85077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700" cy="52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&amp;url=/url?sa%3Di%26rct%3Dj%26q%3D%26esrc%3Ds%26source%3Dimages%26cd%3D%26ved%3D%26url%3Dhttps%3A%2F%2Fslideplayer.com%2Fslide%2F8614243%2F%26psig%3DAOvVaw2bUYGMN2uAi0wMdv_zhpCB%26ust%3D1573677527830867&amp;psig=AOvVaw2bUYGMN2uAi0wMdv_zhpCB&amp;ust=157367752783086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oogle.com/url?sa=i&amp;rct=j&amp;q=&amp;esrc=s&amp;source=images&amp;cd=&amp;cad=rja&amp;uact=8&amp;ved=&amp;url=https://www.pinterest.com/pin/352406739583503141/&amp;psig=AOvVaw1CpxeGY_CCSEsVxSsJNPUZ&amp;ust=1573677437492027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google.com/url?sa=i&amp;rct=j&amp;q=&amp;esrc=s&amp;source=images&amp;cd=&amp;cad=rja&amp;uact=8&amp;ved=0ahUKEwjIuLbLnojYAhVU4GMKHShsCLAQjRwIBw&amp;url=https://study.com/academy/lesson/what-is-positive-connotation-definition-examples.html&amp;psig=AOvVaw30XNFo3WfBseIJa-qPW336&amp;ust=151329697190575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ved=&amp;url=https://www.thoughtco.com/what-is-epanalepsis-1690655&amp;psig=AOvVaw277mR9u_POT_2mAvqJ8j0R&amp;ust=1573678251278233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hyperlink" Target="https://www.google.com/url?sa=i&amp;rct=j&amp;q=&amp;esrc=s&amp;source=images&amp;cd=&amp;cad=rja&amp;uact=8&amp;ved=0ahUKEwjUnOaRmojYAhVS0GMKHb7sB1YQjRwIBw&amp;url=https://www.teacherspayteachers.com/Product/Mood-vs-Tone-1102759&amp;psig=AOvVaw32q6ceRz0gadLhk-M8Kf-K&amp;ust=15132962655566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iLipfRm4jYAhVL7GMKHTsYCA8QjRwIBw&amp;url=http://slideplayer.com/slide/7087971/&amp;psig=AOvVaw1UDL0PS2IaleGNmctk_wsg&amp;ust=15132965866579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ahUKEwjmlJLnmojYAhVGwWMKHVpRBcwQjRwIBw&amp;url=http://lessonsilearned.org/essay-examples-in-third-person/&amp;psig=AOvVaw2o9uPLWBOpB8IWL7CIn7Rt&amp;ust=1513296354478958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jmlJLnmojYAhVGwWMKHVpRBcwQjRwIBw&amp;url=https://www.slideshare.net/cuteface600/point-ofview-44710831&amp;psig=AOvVaw2o9uPLWBOpB8IWL7CIn7Rt&amp;ust=15132963544789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05675" y="1581782"/>
            <a:ext cx="6400800" cy="1000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Literary Elements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800" cy="675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English 2 PH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228600" y="101101"/>
            <a:ext cx="75441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457200">
              <a:spcBef>
                <a:spcPts val="0"/>
              </a:spcBef>
              <a:buNone/>
            </a:pPr>
            <a:r>
              <a:rPr lang="en" dirty="0" smtClean="0"/>
              <a:t>STYLE</a:t>
            </a:r>
            <a:endParaRPr lang="en" dirty="0"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04800" y="1123950"/>
            <a:ext cx="8077200" cy="40195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14300" lvl="0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dirty="0" smtClean="0"/>
              <a:t>The distinctive way that a writer uses </a:t>
            </a:r>
            <a:r>
              <a:rPr lang="en" sz="2000" u="sng" dirty="0" smtClean="0"/>
              <a:t>language</a:t>
            </a:r>
            <a:r>
              <a:rPr lang="en" sz="2000" dirty="0" smtClean="0"/>
              <a:t> including such factors as diction (</a:t>
            </a:r>
            <a:r>
              <a:rPr lang="en" sz="2000" b="1" dirty="0" smtClean="0"/>
              <a:t>word choice</a:t>
            </a:r>
            <a:r>
              <a:rPr lang="en" sz="2000" dirty="0" smtClean="0"/>
              <a:t>), sentence leng</a:t>
            </a:r>
            <a:r>
              <a:rPr lang="en-US" sz="2000" dirty="0" err="1" smtClean="0"/>
              <a:t>th</a:t>
            </a:r>
            <a:r>
              <a:rPr lang="en" sz="2000" dirty="0" smtClean="0"/>
              <a:t>, arrangement, complexity, and the use of figurative language and imagery.</a:t>
            </a:r>
          </a:p>
          <a:p>
            <a:pPr marL="114300" lvl="0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sz="800" dirty="0" smtClean="0"/>
          </a:p>
          <a:p>
            <a:pPr marL="400050" lvl="0" indent="-285750"/>
            <a:r>
              <a:rPr lang="en" sz="2000" b="1" u="sng" dirty="0">
                <a:solidFill>
                  <a:schemeClr val="dk1"/>
                </a:solidFill>
              </a:rPr>
              <a:t>Allusion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is a reference to something or someone the audiece	</a:t>
            </a:r>
            <a:r>
              <a:rPr lang="en" sz="2000" dirty="0" smtClean="0">
                <a:solidFill>
                  <a:schemeClr val="dk1"/>
                </a:solidFill>
              </a:rPr>
              <a:t>is </a:t>
            </a:r>
            <a:r>
              <a:rPr lang="en" sz="2000" dirty="0">
                <a:solidFill>
                  <a:schemeClr val="dk1"/>
                </a:solidFill>
              </a:rPr>
              <a:t>familiar with (or should know about)</a:t>
            </a:r>
          </a:p>
          <a:p>
            <a:pPr marL="400050" indent="-285750"/>
            <a:r>
              <a:rPr lang="en" sz="2000" b="1" u="sng" dirty="0" smtClean="0">
                <a:solidFill>
                  <a:schemeClr val="tx1"/>
                </a:solidFill>
              </a:rPr>
              <a:t>Denotation</a:t>
            </a:r>
            <a:r>
              <a:rPr lang="en" sz="2000" dirty="0" smtClean="0"/>
              <a:t> </a:t>
            </a:r>
            <a:r>
              <a:rPr lang="en" sz="2000" dirty="0" smtClean="0">
                <a:solidFill>
                  <a:schemeClr val="tx1"/>
                </a:solidFill>
              </a:rPr>
              <a:t>is dictionary definition of the word </a:t>
            </a:r>
            <a:r>
              <a:rPr lang="en" sz="2000" dirty="0" smtClean="0"/>
              <a:t>			(school = place of learning) </a:t>
            </a:r>
            <a:endParaRPr lang="en" sz="2000" dirty="0"/>
          </a:p>
          <a:p>
            <a:pPr marL="400050" indent="-285750"/>
            <a:r>
              <a:rPr lang="en" sz="2000" b="1" u="sng" dirty="0" smtClean="0">
                <a:solidFill>
                  <a:schemeClr val="tx1"/>
                </a:solidFill>
              </a:rPr>
              <a:t>Connotation</a:t>
            </a:r>
            <a:r>
              <a:rPr lang="en" sz="2000" dirty="0" smtClean="0"/>
              <a:t> </a:t>
            </a:r>
            <a:r>
              <a:rPr lang="en" sz="2000" dirty="0" smtClean="0">
                <a:solidFill>
                  <a:schemeClr val="tx1"/>
                </a:solidFill>
              </a:rPr>
              <a:t>is words and ideas that are associated with the word </a:t>
            </a:r>
            <a:r>
              <a:rPr lang="en" sz="2000" dirty="0" smtClean="0"/>
              <a:t>	(school = home or prison?); </a:t>
            </a:r>
            <a:r>
              <a:rPr lang="en" sz="2000" dirty="0" smtClean="0">
                <a:solidFill>
                  <a:schemeClr val="tx1"/>
                </a:solidFill>
              </a:rPr>
              <a:t>can be postitive or negative </a:t>
            </a:r>
            <a:endParaRPr lang="en" sz="2000" dirty="0">
              <a:solidFill>
                <a:schemeClr val="tx1"/>
              </a:solidFill>
            </a:endParaRPr>
          </a:p>
          <a:p>
            <a:pPr marL="400050" indent="-285750"/>
            <a:r>
              <a:rPr lang="en" sz="2000" b="1" u="sng" dirty="0" smtClean="0">
                <a:solidFill>
                  <a:schemeClr val="tx1"/>
                </a:solidFill>
              </a:rPr>
              <a:t>Dialect</a:t>
            </a:r>
            <a:r>
              <a:rPr lang="en" sz="2000" dirty="0" smtClean="0">
                <a:solidFill>
                  <a:schemeClr val="tx1"/>
                </a:solidFill>
              </a:rPr>
              <a:t> is </a:t>
            </a:r>
            <a:r>
              <a:rPr lang="en-US" sz="2000" dirty="0">
                <a:solidFill>
                  <a:schemeClr val="tx1"/>
                </a:solidFill>
              </a:rPr>
              <a:t>speech that reflects pronunciation, vocabulary, and </a:t>
            </a:r>
            <a:r>
              <a:rPr lang="en-US" sz="2000" dirty="0" smtClean="0">
                <a:solidFill>
                  <a:schemeClr val="tx1"/>
                </a:solidFill>
              </a:rPr>
              <a:t>	grammar typical </a:t>
            </a:r>
            <a:r>
              <a:rPr lang="en-US" sz="2000" dirty="0">
                <a:solidFill>
                  <a:schemeClr val="tx1"/>
                </a:solidFill>
              </a:rPr>
              <a:t>of a </a:t>
            </a:r>
            <a:r>
              <a:rPr lang="en-US" sz="2000" dirty="0" smtClean="0">
                <a:solidFill>
                  <a:schemeClr val="tx1"/>
                </a:solidFill>
              </a:rPr>
              <a:t>geographical region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" sz="20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0139"/>
            <a:ext cx="6248400" cy="468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Image result for denotation and connotation examples of word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814" y="-171451"/>
            <a:ext cx="5172186" cy="284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allusion example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7181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6707" y="2691994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one would be said by an Englishman?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mage result for rhetoric exampl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-323849"/>
            <a:ext cx="3234127" cy="246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1" y="1278514"/>
            <a:ext cx="3733799" cy="3630300"/>
          </a:xfrm>
        </p:spPr>
        <p:txBody>
          <a:bodyPr/>
          <a:lstStyle/>
          <a:p>
            <a:pPr marL="361950" indent="-285750">
              <a:buSzPts val="2400"/>
            </a:pPr>
            <a:r>
              <a:rPr lang="en" b="1" u="sng" dirty="0">
                <a:solidFill>
                  <a:schemeClr val="tx1"/>
                </a:solidFill>
              </a:rPr>
              <a:t>Rhetoric</a:t>
            </a:r>
            <a:r>
              <a:rPr lang="en" dirty="0"/>
              <a:t>  </a:t>
            </a:r>
            <a:r>
              <a:rPr lang="en" dirty="0">
                <a:solidFill>
                  <a:schemeClr val="tx1"/>
                </a:solidFill>
              </a:rPr>
              <a:t>is the study </a:t>
            </a:r>
            <a:r>
              <a:rPr lang="en">
                <a:solidFill>
                  <a:schemeClr val="tx1"/>
                </a:solidFill>
              </a:rPr>
              <a:t>and </a:t>
            </a:r>
            <a:r>
              <a:rPr lang="en" smtClean="0">
                <a:solidFill>
                  <a:schemeClr val="tx1"/>
                </a:solidFill>
              </a:rPr>
              <a:t>  use </a:t>
            </a:r>
            <a:r>
              <a:rPr lang="en" dirty="0">
                <a:solidFill>
                  <a:schemeClr val="tx1"/>
                </a:solidFill>
              </a:rPr>
              <a:t>of effective speaking </a:t>
            </a:r>
            <a:r>
              <a:rPr lang="en">
                <a:solidFill>
                  <a:schemeClr val="tx1"/>
                </a:solidFill>
              </a:rPr>
              <a:t>and </a:t>
            </a:r>
            <a:r>
              <a:rPr lang="en" smtClean="0">
                <a:solidFill>
                  <a:schemeClr val="tx1"/>
                </a:solidFill>
              </a:rPr>
              <a:t>writing (usually to persuade)</a:t>
            </a:r>
            <a:endParaRPr lang="en" dirty="0" smtClean="0">
              <a:solidFill>
                <a:schemeClr val="tx1"/>
              </a:solidFill>
            </a:endParaRPr>
          </a:p>
          <a:p>
            <a:pPr marL="76200">
              <a:buSzPts val="2400"/>
              <a:buNone/>
            </a:pPr>
            <a:endParaRPr lang="en" sz="1200" dirty="0">
              <a:solidFill>
                <a:schemeClr val="tx1"/>
              </a:solidFill>
            </a:endParaRPr>
          </a:p>
          <a:p>
            <a:pPr marL="361950" indent="-285750">
              <a:buSzPts val="2400"/>
            </a:pPr>
            <a:r>
              <a:rPr lang="en" b="1" u="sng" dirty="0" smtClean="0">
                <a:solidFill>
                  <a:schemeClr val="dk1"/>
                </a:solidFill>
              </a:rPr>
              <a:t>Tone</a:t>
            </a:r>
            <a:r>
              <a:rPr lang="en" b="1" dirty="0" smtClean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tx1"/>
                </a:solidFill>
              </a:rPr>
              <a:t>is the author’s attitude towards the subject (in the article/poem/ 	literary work) </a:t>
            </a:r>
            <a:r>
              <a:rPr lang="en" dirty="0">
                <a:solidFill>
                  <a:schemeClr val="bg2"/>
                </a:solidFill>
              </a:rPr>
              <a:t>– what </a:t>
            </a:r>
            <a:r>
              <a:rPr lang="en" u="sng" dirty="0">
                <a:solidFill>
                  <a:schemeClr val="bg2"/>
                </a:solidFill>
              </a:rPr>
              <a:t>the author </a:t>
            </a:r>
            <a:r>
              <a:rPr lang="en" u="sng" dirty="0" smtClean="0">
                <a:solidFill>
                  <a:schemeClr val="bg2"/>
                </a:solidFill>
              </a:rPr>
              <a:t>feels</a:t>
            </a:r>
          </a:p>
          <a:p>
            <a:pPr marL="76200">
              <a:buSzPts val="2400"/>
              <a:buNone/>
            </a:pPr>
            <a:endParaRPr lang="en" sz="1200" u="sng" dirty="0">
              <a:solidFill>
                <a:schemeClr val="bg2"/>
              </a:solidFill>
            </a:endParaRPr>
          </a:p>
          <a:p>
            <a:pPr marL="361950" indent="-285750">
              <a:buSzPts val="2400"/>
            </a:pPr>
            <a:r>
              <a:rPr lang="en" b="1" u="sng" dirty="0">
                <a:solidFill>
                  <a:schemeClr val="tx1"/>
                </a:solidFill>
              </a:rPr>
              <a:t>Mood</a:t>
            </a:r>
            <a:r>
              <a:rPr lang="en" dirty="0">
                <a:solidFill>
                  <a:schemeClr val="bg2"/>
                </a:solidFill>
              </a:rPr>
              <a:t> </a:t>
            </a:r>
            <a:r>
              <a:rPr lang="en" dirty="0">
                <a:solidFill>
                  <a:schemeClr val="tx1"/>
                </a:solidFill>
              </a:rPr>
              <a:t>is the overall atmosphere the author creates in the story (often </a:t>
            </a:r>
            <a:r>
              <a:rPr lang="en" dirty="0" smtClean="0">
                <a:solidFill>
                  <a:schemeClr val="tx1"/>
                </a:solidFill>
              </a:rPr>
              <a:t>w/diction</a:t>
            </a:r>
            <a:r>
              <a:rPr lang="en" dirty="0">
                <a:solidFill>
                  <a:schemeClr val="tx1"/>
                </a:solidFill>
              </a:rPr>
              <a:t>)</a:t>
            </a:r>
            <a:r>
              <a:rPr lang="en" dirty="0">
                <a:solidFill>
                  <a:schemeClr val="bg2"/>
                </a:solidFill>
              </a:rPr>
              <a:t> – what </a:t>
            </a:r>
            <a:r>
              <a:rPr lang="en" u="sng" dirty="0">
                <a:solidFill>
                  <a:schemeClr val="bg2"/>
                </a:solidFill>
              </a:rPr>
              <a:t>the reader/audience </a:t>
            </a:r>
            <a:r>
              <a:rPr lang="en" u="sng" dirty="0" smtClean="0">
                <a:solidFill>
                  <a:schemeClr val="bg2"/>
                </a:solidFill>
              </a:rPr>
              <a:t>feels</a:t>
            </a:r>
            <a:endParaRPr lang="en" dirty="0" smtClean="0">
              <a:solidFill>
                <a:schemeClr val="bg2"/>
              </a:solidFill>
            </a:endParaRPr>
          </a:p>
          <a:p>
            <a:pPr marL="76200">
              <a:buSzPts val="2400"/>
              <a:buNone/>
            </a:pPr>
            <a:endParaRPr lang="en" dirty="0">
              <a:solidFill>
                <a:schemeClr val="bg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sz="2800" dirty="0" smtClean="0"/>
              <a:t>(continued)</a:t>
            </a:r>
            <a:endParaRPr lang="en-US" sz="2800" dirty="0"/>
          </a:p>
        </p:txBody>
      </p:sp>
      <p:pic>
        <p:nvPicPr>
          <p:cNvPr id="5" name="Picture 2" descr="Image result for tone and mood exampl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81150"/>
            <a:ext cx="48768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Image result for rhetoric example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REVIEW </a:t>
            </a:r>
            <a:endParaRPr lang="en" dirty="0"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50" y="120015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381000">
              <a:buSzPts val="2400"/>
            </a:pPr>
            <a:r>
              <a:rPr lang="en" sz="2200" b="1" dirty="0">
                <a:solidFill>
                  <a:schemeClr val="dk1"/>
                </a:solidFill>
              </a:rPr>
              <a:t>Setting</a:t>
            </a:r>
            <a:r>
              <a:rPr lang="en" sz="2200" dirty="0">
                <a:solidFill>
                  <a:schemeClr val="dk1"/>
                </a:solidFill>
              </a:rPr>
              <a:t> is the time and place of the story</a:t>
            </a:r>
          </a:p>
          <a:p>
            <a:pPr marL="457200" lvl="0" indent="-381000">
              <a:buSzPts val="2400"/>
            </a:pPr>
            <a:r>
              <a:rPr lang="en" sz="2200" b="1" dirty="0">
                <a:solidFill>
                  <a:schemeClr val="dk1"/>
                </a:solidFill>
              </a:rPr>
              <a:t>Character</a:t>
            </a:r>
            <a:r>
              <a:rPr lang="en" sz="2200" dirty="0">
                <a:solidFill>
                  <a:schemeClr val="dk1"/>
                </a:solidFill>
              </a:rPr>
              <a:t> is someone or something </a:t>
            </a:r>
            <a:r>
              <a:rPr lang="en" sz="2200" dirty="0" smtClean="0">
                <a:solidFill>
                  <a:schemeClr val="dk1"/>
                </a:solidFill>
              </a:rPr>
              <a:t>that experiences </a:t>
            </a:r>
            <a:r>
              <a:rPr lang="en" sz="2200" dirty="0">
                <a:solidFill>
                  <a:schemeClr val="dk1"/>
                </a:solidFill>
              </a:rPr>
              <a:t>events in the </a:t>
            </a:r>
            <a:r>
              <a:rPr lang="en" sz="2200" dirty="0" smtClean="0">
                <a:solidFill>
                  <a:schemeClr val="dk1"/>
                </a:solidFill>
              </a:rPr>
              <a:t>story; people OR personalities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-  dynamic vs. static  -	  round vs. flat  </a:t>
            </a:r>
            <a:r>
              <a:rPr lang="en" sz="2200" dirty="0" smtClean="0">
                <a:solidFill>
                  <a:schemeClr val="dk1"/>
                </a:solidFill>
              </a:rPr>
              <a:t>- 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</a:t>
            </a:r>
            <a:r>
              <a:rPr lang="en" sz="2200" dirty="0" smtClean="0">
                <a:solidFill>
                  <a:schemeClr val="dk1"/>
                </a:solidFill>
              </a:rPr>
              <a:t>-  protagonist	-   antagonist</a:t>
            </a:r>
            <a:endParaRPr lang="en" sz="2200" dirty="0">
              <a:solidFill>
                <a:schemeClr val="dk1"/>
              </a:solidFill>
            </a:endParaRPr>
          </a:p>
          <a:p>
            <a:pPr marL="457200" lvl="0" indent="-381000">
              <a:buSzPts val="2400"/>
            </a:pPr>
            <a:r>
              <a:rPr lang="en" sz="2200" b="1" dirty="0">
                <a:solidFill>
                  <a:schemeClr val="dk1"/>
                </a:solidFill>
              </a:rPr>
              <a:t>Characterization</a:t>
            </a:r>
            <a:r>
              <a:rPr lang="en" sz="2200" dirty="0">
                <a:solidFill>
                  <a:schemeClr val="dk1"/>
                </a:solidFill>
              </a:rPr>
              <a:t> is the way the author presents the character’s personality</a:t>
            </a:r>
          </a:p>
          <a:p>
            <a:pPr marL="76200" lvl="2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</a:t>
            </a:r>
            <a:r>
              <a:rPr lang="en" sz="2200" b="1" dirty="0">
                <a:solidFill>
                  <a:schemeClr val="dk1"/>
                </a:solidFill>
              </a:rPr>
              <a:t>direct</a:t>
            </a:r>
            <a:r>
              <a:rPr lang="en" sz="2200" dirty="0">
                <a:solidFill>
                  <a:schemeClr val="dk1"/>
                </a:solidFill>
              </a:rPr>
              <a:t> </a:t>
            </a:r>
            <a:r>
              <a:rPr lang="en" sz="2200" dirty="0" smtClean="0">
                <a:solidFill>
                  <a:schemeClr val="dk1"/>
                </a:solidFill>
              </a:rPr>
              <a:t>– direct description (by narrator/stage directions)</a:t>
            </a:r>
            <a:endParaRPr lang="en" sz="2200" dirty="0">
              <a:solidFill>
                <a:schemeClr val="dk1"/>
              </a:solidFill>
            </a:endParaRPr>
          </a:p>
          <a:p>
            <a:pPr marL="76200" lvl="2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</a:t>
            </a:r>
            <a:r>
              <a:rPr lang="en" sz="2200" b="1" dirty="0">
                <a:solidFill>
                  <a:schemeClr val="dk1"/>
                </a:solidFill>
              </a:rPr>
              <a:t>indirect</a:t>
            </a:r>
            <a:r>
              <a:rPr lang="en" sz="2200" dirty="0">
                <a:solidFill>
                  <a:schemeClr val="dk1"/>
                </a:solidFill>
              </a:rPr>
              <a:t> (by the character’s speech, actions, etc.)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200" b="1" dirty="0" smtClean="0">
                <a:solidFill>
                  <a:schemeClr val="dk1"/>
                </a:solidFill>
              </a:rPr>
              <a:t>Theme</a:t>
            </a:r>
            <a:r>
              <a:rPr lang="en" sz="2200" dirty="0" smtClean="0">
                <a:solidFill>
                  <a:schemeClr val="dk1"/>
                </a:solidFill>
              </a:rPr>
              <a:t> is a </a:t>
            </a:r>
            <a:r>
              <a:rPr lang="en" sz="2200" u="sng" dirty="0" smtClean="0">
                <a:solidFill>
                  <a:schemeClr val="dk1"/>
                </a:solidFill>
              </a:rPr>
              <a:t>moral/lesson</a:t>
            </a:r>
            <a:r>
              <a:rPr lang="en" sz="2200" dirty="0" smtClean="0">
                <a:solidFill>
                  <a:schemeClr val="dk1"/>
                </a:solidFill>
              </a:rPr>
              <a:t> of the story OR </a:t>
            </a:r>
            <a:r>
              <a:rPr lang="en" sz="2200" u="sng" dirty="0" smtClean="0">
                <a:solidFill>
                  <a:schemeClr val="dk1"/>
                </a:solidFill>
              </a:rPr>
              <a:t>central </a:t>
            </a:r>
            <a:r>
              <a:rPr lang="en" sz="2200" u="sng" dirty="0" smtClean="0">
                <a:solidFill>
                  <a:schemeClr val="dk1"/>
                </a:solidFill>
              </a:rPr>
              <a:t>idea</a:t>
            </a:r>
            <a:r>
              <a:rPr lang="en" sz="2200" dirty="0" smtClean="0">
                <a:solidFill>
                  <a:schemeClr val="dk1"/>
                </a:solidFill>
              </a:rPr>
              <a:t>/focus</a:t>
            </a:r>
          </a:p>
          <a:p>
            <a:pPr marL="76200" lvl="1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 </a:t>
            </a:r>
            <a:r>
              <a:rPr lang="en" sz="2200" dirty="0" smtClean="0">
                <a:solidFill>
                  <a:schemeClr val="dk1"/>
                </a:solidFill>
              </a:rPr>
              <a:t> 	Ex: Absolute power corrupts	        Ex. Corruption</a:t>
            </a:r>
            <a:endParaRPr lang="en" sz="22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REVIEW </a:t>
            </a:r>
            <a:endParaRPr lang="en" dirty="0"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50" y="1200150"/>
            <a:ext cx="8534250" cy="373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buSzPts val="2400"/>
            </a:pPr>
            <a:r>
              <a:rPr lang="en" sz="2200" b="1" dirty="0">
                <a:solidFill>
                  <a:schemeClr val="dk1"/>
                </a:solidFill>
              </a:rPr>
              <a:t>Literature GENRES</a:t>
            </a:r>
            <a:r>
              <a:rPr lang="en" sz="2200" dirty="0">
                <a:solidFill>
                  <a:schemeClr val="dk1"/>
                </a:solidFill>
              </a:rPr>
              <a:t> are categories of literary composition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Fiction – made up stories; unrealistic, fantasies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Non-fiction – true stories (biographies)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Drama – stories written to be performed on </a:t>
            </a:r>
            <a:r>
              <a:rPr lang="en" sz="2200">
                <a:solidFill>
                  <a:schemeClr val="dk1"/>
                </a:solidFill>
              </a:rPr>
              <a:t>a </a:t>
            </a:r>
            <a:r>
              <a:rPr lang="en" sz="2200" smtClean="0">
                <a:solidFill>
                  <a:schemeClr val="dk1"/>
                </a:solidFill>
              </a:rPr>
              <a:t>stage</a:t>
            </a:r>
            <a:endParaRPr lang="en" sz="2200" dirty="0">
              <a:solidFill>
                <a:schemeClr val="dk1"/>
              </a:solidFill>
            </a:endParaRP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Poetry – “measured language of emotion”; writing in verse</a:t>
            </a:r>
          </a:p>
          <a:p>
            <a:pPr marL="76200" lvl="0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Folk Literature – stories and legends passed down orally 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200" b="1" dirty="0" smtClean="0">
                <a:solidFill>
                  <a:schemeClr val="dk1"/>
                </a:solidFill>
              </a:rPr>
              <a:t>Figurative Language</a:t>
            </a:r>
            <a:r>
              <a:rPr lang="en" sz="2200" dirty="0" smtClean="0">
                <a:solidFill>
                  <a:schemeClr val="dk1"/>
                </a:solidFill>
              </a:rPr>
              <a:t> is language that has meaning beyond 	the obvious/literal meaning (figures of speech)</a:t>
            </a:r>
          </a:p>
          <a:p>
            <a:pPr marL="76200" lvl="5">
              <a:buSzPts val="2400"/>
              <a:buNone/>
            </a:pPr>
            <a:r>
              <a:rPr lang="en" sz="2200" dirty="0">
                <a:solidFill>
                  <a:schemeClr val="dk1"/>
                </a:solidFill>
              </a:rPr>
              <a:t>	</a:t>
            </a:r>
            <a:r>
              <a:rPr lang="en" sz="2200" b="1" dirty="0" smtClean="0">
                <a:solidFill>
                  <a:schemeClr val="dk1"/>
                </a:solidFill>
              </a:rPr>
              <a:t>Imagery</a:t>
            </a:r>
            <a:r>
              <a:rPr lang="en" sz="2200" dirty="0" smtClean="0">
                <a:solidFill>
                  <a:schemeClr val="dk1"/>
                </a:solidFill>
              </a:rPr>
              <a:t> – language that appeals to reader’s five senses</a:t>
            </a:r>
          </a:p>
          <a:p>
            <a:pPr marL="457200" indent="-381000">
              <a:buSzPts val="2400"/>
            </a:pPr>
            <a:r>
              <a:rPr lang="en" sz="2200" b="1" dirty="0" smtClean="0">
                <a:solidFill>
                  <a:schemeClr val="dk1"/>
                </a:solidFill>
              </a:rPr>
              <a:t>Foreshadowing</a:t>
            </a:r>
            <a:r>
              <a:rPr lang="en" sz="2200" dirty="0" smtClean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– clues about </a:t>
            </a:r>
            <a:r>
              <a:rPr lang="en" sz="2200" dirty="0" smtClean="0">
                <a:solidFill>
                  <a:schemeClr val="dk1"/>
                </a:solidFill>
              </a:rPr>
              <a:t>future events in </a:t>
            </a:r>
            <a:r>
              <a:rPr lang="en" sz="2200" dirty="0">
                <a:solidFill>
                  <a:schemeClr val="dk1"/>
                </a:solidFill>
              </a:rPr>
              <a:t>the story</a:t>
            </a:r>
          </a:p>
          <a:p>
            <a:pPr marL="76200" lvl="0">
              <a:buSzPts val="2400"/>
              <a:buNone/>
            </a:pPr>
            <a:r>
              <a:rPr lang="en" sz="2200" dirty="0" smtClean="0">
                <a:solidFill>
                  <a:schemeClr val="dk1"/>
                </a:solidFill>
              </a:rPr>
              <a:t>	</a:t>
            </a:r>
            <a:endParaRPr lang="en" sz="2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 (review)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Difference between expectation and reality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Technique that involves unusual, interesting, or amusing 	contradictions or contrasts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VERBAL irony </a:t>
            </a:r>
            <a:r>
              <a:rPr lang="en-US" sz="2000" dirty="0" smtClean="0">
                <a:solidFill>
                  <a:schemeClr val="tx1"/>
                </a:solidFill>
              </a:rPr>
              <a:t>– words suggest the opposite of their usual meaning</a:t>
            </a:r>
          </a:p>
          <a:p>
            <a:pPr lvl="3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SITUATIONAL irony </a:t>
            </a:r>
            <a:r>
              <a:rPr lang="en-US" sz="2000" dirty="0" smtClean="0">
                <a:solidFill>
                  <a:schemeClr val="tx1"/>
                </a:solidFill>
              </a:rPr>
              <a:t>– an event occurs that directly contradicts 	expectations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DRAMATIC irony </a:t>
            </a:r>
            <a:r>
              <a:rPr lang="en-US" sz="2000" dirty="0" smtClean="0">
                <a:solidFill>
                  <a:schemeClr val="tx1"/>
                </a:solidFill>
              </a:rPr>
              <a:t>– the audience/reader knows something the 	character does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6250" y="1278526"/>
            <a:ext cx="4038600" cy="3864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Two TYPES: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3000" dirty="0">
                <a:solidFill>
                  <a:schemeClr val="tx1"/>
                </a:solidFill>
              </a:rPr>
              <a:t>Internal</a:t>
            </a:r>
            <a:r>
              <a:rPr lang="en" sz="3000" dirty="0"/>
              <a:t>:</a:t>
            </a:r>
            <a:r>
              <a:rPr lang="en" sz="3600" dirty="0"/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self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3000" dirty="0">
                <a:solidFill>
                  <a:schemeClr val="tx1"/>
                </a:solidFill>
              </a:rPr>
              <a:t>External</a:t>
            </a:r>
            <a:r>
              <a:rPr lang="en" sz="3000" dirty="0"/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man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nature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society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i="1" dirty="0"/>
              <a:t>*Others listed but not examined here: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god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/>
              <a:t>Man vs. technology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Man vs. supernatural 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4648200" y="1278514"/>
            <a:ext cx="4038600" cy="363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52400" y="101101"/>
            <a:ext cx="79248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Conflict</a:t>
            </a:r>
            <a:r>
              <a:rPr lang="en" sz="1600" dirty="0" smtClean="0"/>
              <a:t> </a:t>
            </a:r>
            <a:r>
              <a:rPr lang="en" sz="2800" dirty="0" smtClean="0"/>
              <a:t>- </a:t>
            </a:r>
            <a:r>
              <a:rPr lang="en" sz="2000" dirty="0" smtClean="0"/>
              <a:t>problem or struggle between two opposing forces</a:t>
            </a:r>
            <a:endParaRPr lang="en" dirty="0"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1278525"/>
            <a:ext cx="3505200" cy="319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4676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en" dirty="0" smtClean="0"/>
              <a:t>Plot </a:t>
            </a:r>
            <a:r>
              <a:rPr lang="en-US" sz="2800" dirty="0" smtClean="0"/>
              <a:t>– series </a:t>
            </a:r>
            <a:r>
              <a:rPr lang="en-US" sz="2800" dirty="0"/>
              <a:t>of events that make up a </a:t>
            </a:r>
            <a:r>
              <a:rPr lang="en-US" sz="2800" dirty="0" smtClean="0"/>
              <a:t>story</a:t>
            </a:r>
            <a:endParaRPr lang="en" sz="2800" dirty="0"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04800" y="1278525"/>
            <a:ext cx="8422500" cy="378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tx1"/>
                </a:solidFill>
              </a:rPr>
              <a:t>Exposition</a:t>
            </a:r>
            <a:r>
              <a:rPr lang="en" sz="2000" dirty="0"/>
              <a:t>: information the author gives the reader about setting, time, </a:t>
            </a:r>
            <a:r>
              <a:rPr lang="en" sz="2000" dirty="0" smtClean="0"/>
              <a:t>	characters</a:t>
            </a:r>
            <a:r>
              <a:rPr lang="en" sz="2000" dirty="0"/>
              <a:t>, etc. </a:t>
            </a:r>
            <a:r>
              <a:rPr lang="en" sz="2000" dirty="0" smtClean="0"/>
              <a:t>(a </a:t>
            </a:r>
            <a:r>
              <a:rPr lang="en" sz="2000" dirty="0"/>
              <a:t>general </a:t>
            </a:r>
            <a:r>
              <a:rPr lang="en" sz="2000" dirty="0" smtClean="0"/>
              <a:t>introduction)</a:t>
            </a:r>
            <a:endParaRPr lang="en" sz="200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tx1"/>
                </a:solidFill>
              </a:rPr>
              <a:t>Rising </a:t>
            </a:r>
            <a:r>
              <a:rPr lang="en" sz="2000" b="1" dirty="0">
                <a:solidFill>
                  <a:schemeClr val="tx1"/>
                </a:solidFill>
              </a:rPr>
              <a:t>Action</a:t>
            </a:r>
            <a:r>
              <a:rPr lang="en" sz="2000" b="1" dirty="0"/>
              <a:t>:</a:t>
            </a:r>
            <a:r>
              <a:rPr lang="en" sz="2000" dirty="0"/>
              <a:t> </a:t>
            </a:r>
            <a:r>
              <a:rPr lang="en" sz="2000" dirty="0" smtClean="0"/>
              <a:t>conflict </a:t>
            </a:r>
            <a:r>
              <a:rPr lang="en" sz="2000" dirty="0"/>
              <a:t>is </a:t>
            </a:r>
            <a:r>
              <a:rPr lang="en" sz="2000" dirty="0" smtClean="0"/>
              <a:t>revealed, tension is built up </a:t>
            </a:r>
            <a:r>
              <a:rPr lang="en" sz="2000" dirty="0"/>
              <a:t>(</a:t>
            </a:r>
            <a:r>
              <a:rPr lang="en" sz="2000" dirty="0" smtClean="0"/>
              <a:t>what happens	between </a:t>
            </a:r>
            <a:r>
              <a:rPr lang="en" sz="2000" dirty="0"/>
              <a:t>the introduction and the climax)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tx1"/>
                </a:solidFill>
              </a:rPr>
              <a:t>Climax</a:t>
            </a:r>
            <a:r>
              <a:rPr lang="en" sz="2000" b="1" dirty="0"/>
              <a:t>:</a:t>
            </a:r>
            <a:r>
              <a:rPr lang="en" sz="2000" dirty="0"/>
              <a:t> </a:t>
            </a:r>
            <a:r>
              <a:rPr lang="en" sz="2000" dirty="0" smtClean="0"/>
              <a:t>the </a:t>
            </a:r>
            <a:r>
              <a:rPr lang="en" sz="2000" dirty="0"/>
              <a:t>high point, turning point, or point of interest in the story. </a:t>
            </a:r>
            <a:r>
              <a:rPr lang="en" sz="2000" dirty="0" smtClean="0"/>
              <a:t>	The reader </a:t>
            </a:r>
            <a:r>
              <a:rPr lang="en" sz="2000" dirty="0"/>
              <a:t>wonders if the conflict will be resolved and what </a:t>
            </a:r>
            <a:r>
              <a:rPr lang="en" sz="2000" dirty="0" smtClean="0"/>
              <a:t>	will happen </a:t>
            </a:r>
            <a:r>
              <a:rPr lang="en" sz="2000" dirty="0"/>
              <a:t>next.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 b="1" dirty="0">
                <a:solidFill>
                  <a:schemeClr val="tx1"/>
                </a:solidFill>
              </a:rPr>
              <a:t>Falling action</a:t>
            </a:r>
            <a:r>
              <a:rPr lang="en" sz="2000" b="1" dirty="0"/>
              <a:t>: </a:t>
            </a:r>
            <a:r>
              <a:rPr lang="en" sz="2000" dirty="0" smtClean="0"/>
              <a:t>the </a:t>
            </a:r>
            <a:r>
              <a:rPr lang="en" sz="2000" dirty="0"/>
              <a:t>events and complications begin to resolve </a:t>
            </a:r>
            <a:r>
              <a:rPr lang="en" sz="2000" dirty="0" smtClean="0"/>
              <a:t>	themselves</a:t>
            </a:r>
            <a:r>
              <a:rPr lang="en" sz="2000" dirty="0"/>
              <a:t>. Conflicts are solved.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tx1"/>
                </a:solidFill>
              </a:rPr>
              <a:t>Resolution/Denouement</a:t>
            </a:r>
            <a:r>
              <a:rPr lang="en" sz="2000" b="1" dirty="0" smtClean="0"/>
              <a:t>: </a:t>
            </a:r>
            <a:r>
              <a:rPr lang="en" sz="2000" dirty="0" smtClean="0"/>
              <a:t>anything </a:t>
            </a:r>
            <a:r>
              <a:rPr lang="en" sz="2000" dirty="0"/>
              <a:t>that ties up loose ends or leaves a </a:t>
            </a:r>
            <a:r>
              <a:rPr lang="en" sz="2000" dirty="0" smtClean="0"/>
              <a:t>	final </a:t>
            </a:r>
            <a:r>
              <a:rPr lang="en" sz="2000" dirty="0"/>
              <a:t>thought for the reader.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101101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Plot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52400" y="1278516"/>
            <a:ext cx="8534400" cy="363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Flashback</a:t>
            </a:r>
            <a:r>
              <a:rPr lang="en-US" sz="2000" dirty="0" smtClean="0"/>
              <a:t> is an interruption of the chronological (time) order of events to 	present something that occurred before the beginning of the story.</a:t>
            </a:r>
            <a:endParaRPr sz="2000" dirty="0"/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200" y="1352550"/>
            <a:ext cx="49530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51750" y="77626"/>
            <a:ext cx="7315500" cy="1014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 smtClean="0"/>
              <a:t>Point of View</a:t>
            </a:r>
            <a:endParaRPr lang="en"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329841"/>
            <a:ext cx="8229600" cy="363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 smtClean="0"/>
              <a:t>T</a:t>
            </a:r>
            <a:r>
              <a:rPr lang="en" sz="2400" dirty="0" smtClean="0"/>
              <a:t>he mental perspective from which the story is told or narrated. There are THREE main POVs: 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lang="en" sz="1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 smtClean="0">
                <a:solidFill>
                  <a:schemeClr val="tx1"/>
                </a:solidFill>
              </a:rPr>
              <a:t>First person </a:t>
            </a:r>
            <a:r>
              <a:rPr lang="en" sz="2000" dirty="0" smtClean="0"/>
              <a:t>– the story is told by the character from his/her own perspective (“I”) </a:t>
            </a:r>
            <a:endParaRPr lang="en" sz="2000" dirty="0"/>
          </a:p>
          <a:p>
            <a:pPr marL="457200" indent="-381000">
              <a:buSzPts val="2400"/>
            </a:pPr>
            <a:r>
              <a:rPr lang="en" sz="2000" b="1" dirty="0">
                <a:solidFill>
                  <a:schemeClr val="tx1"/>
                </a:solidFill>
              </a:rPr>
              <a:t>Second person </a:t>
            </a:r>
            <a:r>
              <a:rPr lang="en" sz="2000" dirty="0"/>
              <a:t>– addresses the reader (rare, mostly in poetry and 	instructions &amp; recipes)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 smtClean="0">
                <a:solidFill>
                  <a:schemeClr val="tx1"/>
                </a:solidFill>
              </a:rPr>
              <a:t>Third person limited </a:t>
            </a:r>
            <a:r>
              <a:rPr lang="en" sz="2000" dirty="0" smtClean="0"/>
              <a:t>– the story is told by an outsider looking at the events, knowing the thoughts and feelings of only one character </a:t>
            </a:r>
            <a:endParaRPr lang="en" sz="20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000" b="1" dirty="0" smtClean="0">
                <a:solidFill>
                  <a:schemeClr val="tx1"/>
                </a:solidFill>
              </a:rPr>
              <a:t>Third person omniscient </a:t>
            </a:r>
            <a:r>
              <a:rPr lang="en" sz="2000" dirty="0" smtClean="0"/>
              <a:t>– again, someone else narrates, but knows the thoughts and feelings of almost every character</a:t>
            </a:r>
          </a:p>
          <a:p>
            <a:pPr marL="76200" lvl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000" dirty="0" smtClean="0"/>
              <a:t> </a:t>
            </a:r>
            <a:endParaRPr lang="e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result for first person point of view exampl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09110"/>
            <a:ext cx="5105400" cy="383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point of view exampl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1" y="0"/>
            <a:ext cx="4602479" cy="345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49" y="-1"/>
            <a:ext cx="4552951" cy="341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3167513"/>
            <a:ext cx="3124200" cy="50392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First </a:t>
            </a:r>
            <a:r>
              <a:rPr lang="en-US" b="1" dirty="0" smtClean="0"/>
              <a:t>Person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52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son 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288</Words>
  <Application>Microsoft Office PowerPoint</Application>
  <PresentationFormat>On-screen Show (16:9)</PresentationFormat>
  <Paragraphs>93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Lesson Plan</vt:lpstr>
      <vt:lpstr>Literary Elements</vt:lpstr>
      <vt:lpstr>REVIEW </vt:lpstr>
      <vt:lpstr>REVIEW </vt:lpstr>
      <vt:lpstr>IRONY (review)</vt:lpstr>
      <vt:lpstr>Conflict - problem or struggle between two opposing forces</vt:lpstr>
      <vt:lpstr>Plot – series of events that make up a story</vt:lpstr>
      <vt:lpstr>Plot</vt:lpstr>
      <vt:lpstr>Point of View</vt:lpstr>
      <vt:lpstr>PowerPoint Presentation</vt:lpstr>
      <vt:lpstr>STYLE</vt:lpstr>
      <vt:lpstr>PowerPoint Presentation</vt:lpstr>
      <vt:lpstr>STYLE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Elements</dc:title>
  <cp:lastModifiedBy>Yelena Gerhardt</cp:lastModifiedBy>
  <cp:revision>25</cp:revision>
  <dcterms:modified xsi:type="dcterms:W3CDTF">2019-11-18T22:51:06Z</dcterms:modified>
</cp:coreProperties>
</file>