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74" r:id="rId3"/>
    <p:sldId id="275" r:id="rId4"/>
    <p:sldId id="276" r:id="rId5"/>
    <p:sldId id="257" r:id="rId6"/>
    <p:sldId id="258" r:id="rId7"/>
    <p:sldId id="259" r:id="rId8"/>
    <p:sldId id="260" r:id="rId9"/>
    <p:sldId id="265" r:id="rId10"/>
    <p:sldId id="261" r:id="rId11"/>
    <p:sldId id="262" r:id="rId12"/>
    <p:sldId id="263" r:id="rId13"/>
    <p:sldId id="264" r:id="rId14"/>
    <p:sldId id="277" r:id="rId15"/>
    <p:sldId id="266" r:id="rId16"/>
    <p:sldId id="267" r:id="rId17"/>
    <p:sldId id="268" r:id="rId18"/>
    <p:sldId id="269" r:id="rId19"/>
    <p:sldId id="270" r:id="rId20"/>
    <p:sldId id="271" r:id="rId21"/>
    <p:sldId id="272" r:id="rId22"/>
    <p:sldId id="273" r:id="rId2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1024D231-CF69-4AC3-8C65-286D2FE7CB5C}" type="datetimeFigureOut">
              <a:rPr lang="en-US" smtClean="0"/>
              <a:t>8/23/2019</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2C9987D3-62E6-4ECC-A66E-539A4087FFF8}" type="slidenum">
              <a:rPr lang="en-US" smtClean="0"/>
              <a:t>‹#›</a:t>
            </a:fld>
            <a:endParaRPr lang="en-US"/>
          </a:p>
        </p:txBody>
      </p:sp>
    </p:spTree>
    <p:extLst>
      <p:ext uri="{BB962C8B-B14F-4D97-AF65-F5344CB8AC3E}">
        <p14:creationId xmlns:p14="http://schemas.microsoft.com/office/powerpoint/2010/main" val="13602827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FE153CC-CE59-48FC-AC25-8C397FC1770F}" type="datetimeFigureOut">
              <a:rPr lang="en-US" smtClean="0"/>
              <a:t>8/23/2019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1F6E37-9A8E-4BC0-BFAD-0A77218A99E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153CC-CE59-48FC-AC25-8C397FC1770F}"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F6E37-9A8E-4BC0-BFAD-0A77218A99E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71F6E37-9A8E-4BC0-BFAD-0A77218A99E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153CC-CE59-48FC-AC25-8C397FC1770F}"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FE153CC-CE59-48FC-AC25-8C397FC1770F}"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71F6E37-9A8E-4BC0-BFAD-0A77218A99E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FE153CC-CE59-48FC-AC25-8C397FC1770F}" type="datetimeFigureOut">
              <a:rPr lang="en-US" smtClean="0"/>
              <a:t>8/23/2019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1F6E37-9A8E-4BC0-BFAD-0A77218A99E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FE153CC-CE59-48FC-AC25-8C397FC1770F}"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1F6E37-9A8E-4BC0-BFAD-0A77218A99E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FE153CC-CE59-48FC-AC25-8C397FC1770F}" type="datetimeFigureOut">
              <a:rPr lang="en-US" smtClean="0"/>
              <a:t>8/23/2019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71F6E37-9A8E-4BC0-BFAD-0A77218A99E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E153CC-CE59-48FC-AC25-8C397FC1770F}" type="datetimeFigureOut">
              <a:rPr lang="en-US" smtClean="0"/>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71F6E37-9A8E-4BC0-BFAD-0A77218A99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FE153CC-CE59-48FC-AC25-8C397FC1770F}" type="datetimeFigureOut">
              <a:rPr lang="en-US" smtClean="0"/>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71F6E37-9A8E-4BC0-BFAD-0A77218A99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1F6E37-9A8E-4BC0-BFAD-0A77218A99E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FE153CC-CE59-48FC-AC25-8C397FC1770F}" type="datetimeFigureOut">
              <a:rPr lang="en-US" smtClean="0"/>
              <a:t>8/23/2019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71F6E37-9A8E-4BC0-BFAD-0A77218A99E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FE153CC-CE59-48FC-AC25-8C397FC1770F}" type="datetimeFigureOut">
              <a:rPr lang="en-US" smtClean="0"/>
              <a:t>8/23/2019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FE153CC-CE59-48FC-AC25-8C397FC1770F}" type="datetimeFigureOut">
              <a:rPr lang="en-US" smtClean="0"/>
              <a:t>8/23/2019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71F6E37-9A8E-4BC0-BFAD-0A77218A99E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Tips and Outline expectations for Essays </a:t>
            </a:r>
          </a:p>
          <a:p>
            <a:endParaRPr lang="en-US" dirty="0"/>
          </a:p>
          <a:p>
            <a:r>
              <a:rPr lang="en-US" dirty="0" smtClean="0"/>
              <a:t>Including timed writes</a:t>
            </a:r>
          </a:p>
          <a:p>
            <a:r>
              <a:rPr lang="en-US" dirty="0" smtClean="0"/>
              <a:t>(in-class essays)</a:t>
            </a:r>
            <a:endParaRPr lang="en-US" dirty="0"/>
          </a:p>
        </p:txBody>
      </p:sp>
      <p:sp>
        <p:nvSpPr>
          <p:cNvPr id="2" name="Title 1"/>
          <p:cNvSpPr>
            <a:spLocks noGrp="1"/>
          </p:cNvSpPr>
          <p:nvPr>
            <p:ph type="ctrTitle"/>
          </p:nvPr>
        </p:nvSpPr>
        <p:spPr/>
        <p:txBody>
          <a:bodyPr/>
          <a:lstStyle/>
          <a:p>
            <a:r>
              <a:rPr lang="en-US" b="1" dirty="0" smtClean="0"/>
              <a:t>Building a Better Essay	</a:t>
            </a:r>
            <a:endParaRPr lang="en-US" b="1" dirty="0"/>
          </a:p>
        </p:txBody>
      </p:sp>
    </p:spTree>
    <p:extLst>
      <p:ext uri="{BB962C8B-B14F-4D97-AF65-F5344CB8AC3E}">
        <p14:creationId xmlns:p14="http://schemas.microsoft.com/office/powerpoint/2010/main" val="3525352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Background/Topic Introduction </a:t>
            </a:r>
            <a:endParaRPr lang="en-US" b="1" dirty="0"/>
          </a:p>
        </p:txBody>
      </p:sp>
      <p:sp>
        <p:nvSpPr>
          <p:cNvPr id="3" name="Content Placeholder 2"/>
          <p:cNvSpPr>
            <a:spLocks noGrp="1"/>
          </p:cNvSpPr>
          <p:nvPr>
            <p:ph sz="quarter" idx="1"/>
          </p:nvPr>
        </p:nvSpPr>
        <p:spPr/>
        <p:txBody>
          <a:bodyPr>
            <a:normAutofit fontScale="92500" lnSpcReduction="10000"/>
          </a:bodyPr>
          <a:lstStyle/>
          <a:p>
            <a:pPr lvl="0"/>
            <a:r>
              <a:rPr lang="en-US" sz="2800" dirty="0"/>
              <a:t>Introduction of topic and summary of what you intend to </a:t>
            </a:r>
            <a:r>
              <a:rPr lang="en-US" sz="2800" dirty="0" smtClean="0"/>
              <a:t>say (background information). </a:t>
            </a:r>
            <a:endParaRPr lang="en-US" sz="2800" dirty="0"/>
          </a:p>
          <a:p>
            <a:pPr lvl="1"/>
            <a:r>
              <a:rPr lang="en-US" sz="2400" dirty="0">
                <a:solidFill>
                  <a:schemeClr val="bg2">
                    <a:lumMod val="25000"/>
                  </a:schemeClr>
                </a:solidFill>
              </a:rPr>
              <a:t>Will you prove something? Discuss? Analyze? SAY IT! </a:t>
            </a:r>
          </a:p>
          <a:p>
            <a:pPr lvl="1"/>
            <a:r>
              <a:rPr lang="en-US" sz="2400" dirty="0">
                <a:solidFill>
                  <a:schemeClr val="bg2">
                    <a:lumMod val="25000"/>
                  </a:schemeClr>
                </a:solidFill>
              </a:rPr>
              <a:t>If you’re discussing an article or quote, introduce the author and the quote/article. </a:t>
            </a:r>
            <a:endParaRPr lang="en-US" sz="2400" dirty="0" smtClean="0">
              <a:solidFill>
                <a:schemeClr val="bg2">
                  <a:lumMod val="25000"/>
                </a:schemeClr>
              </a:solidFill>
            </a:endParaRPr>
          </a:p>
          <a:p>
            <a:pPr lvl="1"/>
            <a:r>
              <a:rPr lang="en-US" sz="2400" dirty="0" smtClean="0">
                <a:solidFill>
                  <a:schemeClr val="bg2">
                    <a:lumMod val="25000"/>
                  </a:schemeClr>
                </a:solidFill>
              </a:rPr>
              <a:t>Example: “According to Steven </a:t>
            </a:r>
            <a:r>
              <a:rPr lang="en-US" sz="2400" dirty="0" err="1" smtClean="0">
                <a:solidFill>
                  <a:schemeClr val="bg2">
                    <a:lumMod val="25000"/>
                  </a:schemeClr>
                </a:solidFill>
              </a:rPr>
              <a:t>Mintz</a:t>
            </a:r>
            <a:r>
              <a:rPr lang="en-US" sz="2400" dirty="0" smtClean="0">
                <a:solidFill>
                  <a:schemeClr val="bg2">
                    <a:lumMod val="25000"/>
                  </a:schemeClr>
                </a:solidFill>
              </a:rPr>
              <a:t>, a marriage counselor and a psychologist, marriages are declining at an alarming rate”. </a:t>
            </a:r>
            <a:endParaRPr lang="en-US" sz="2400" dirty="0">
              <a:solidFill>
                <a:schemeClr val="bg2">
                  <a:lumMod val="25000"/>
                </a:schemeClr>
              </a:solidFill>
            </a:endParaRPr>
          </a:p>
          <a:p>
            <a:r>
              <a:rPr lang="en-US" dirty="0" smtClean="0"/>
              <a:t>Do not introduce concrete </a:t>
            </a:r>
            <a:r>
              <a:rPr lang="en-US" dirty="0" smtClean="0"/>
              <a:t>evidence from your life </a:t>
            </a:r>
            <a:r>
              <a:rPr lang="en-US" dirty="0" smtClean="0"/>
              <a:t>(yet). </a:t>
            </a:r>
          </a:p>
          <a:p>
            <a:r>
              <a:rPr lang="en-US" dirty="0" smtClean="0"/>
              <a:t>Do not use 1</a:t>
            </a:r>
            <a:r>
              <a:rPr lang="en-US" baseline="30000" dirty="0" smtClean="0"/>
              <a:t>st</a:t>
            </a:r>
            <a:r>
              <a:rPr lang="en-US" dirty="0" smtClean="0"/>
              <a:t> or 2</a:t>
            </a:r>
            <a:r>
              <a:rPr lang="en-US" baseline="30000" dirty="0" smtClean="0"/>
              <a:t>nd</a:t>
            </a:r>
            <a:r>
              <a:rPr lang="en-US" dirty="0" smtClean="0"/>
              <a:t> person, even if the essay says that you can! Wait until the body paragraphs to introduce yourself. </a:t>
            </a:r>
            <a:endParaRPr lang="en-US" dirty="0"/>
          </a:p>
        </p:txBody>
      </p:sp>
    </p:spTree>
    <p:extLst>
      <p:ext uri="{BB962C8B-B14F-4D97-AF65-F5344CB8AC3E}">
        <p14:creationId xmlns:p14="http://schemas.microsoft.com/office/powerpoint/2010/main" val="3447049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III. Pre-thesis/More specific information </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Build up to your thesis by using a pre-thesis or lead-in. </a:t>
            </a:r>
          </a:p>
          <a:p>
            <a:r>
              <a:rPr lang="en-US" dirty="0" smtClean="0"/>
              <a:t>Narrow your topic down toward your specific viewpoint. </a:t>
            </a:r>
          </a:p>
          <a:p>
            <a:r>
              <a:rPr lang="en-US" dirty="0" smtClean="0"/>
              <a:t>A pre-thesis leads into the thesis, so it should flow well with the focus of your essay. </a:t>
            </a:r>
            <a:endParaRPr lang="en-US" dirty="0"/>
          </a:p>
          <a:p>
            <a:pPr lvl="1"/>
            <a:r>
              <a:rPr lang="en-US" dirty="0" smtClean="0">
                <a:solidFill>
                  <a:schemeClr val="bg2">
                    <a:lumMod val="25000"/>
                  </a:schemeClr>
                </a:solidFill>
              </a:rPr>
              <a:t>Marriage </a:t>
            </a:r>
            <a:r>
              <a:rPr lang="en-US" dirty="0">
                <a:solidFill>
                  <a:schemeClr val="bg2">
                    <a:lumMod val="25000"/>
                  </a:schemeClr>
                </a:solidFill>
              </a:rPr>
              <a:t>is not </a:t>
            </a:r>
            <a:r>
              <a:rPr lang="en-US" dirty="0" smtClean="0">
                <a:solidFill>
                  <a:schemeClr val="bg2">
                    <a:lumMod val="25000"/>
                  </a:schemeClr>
                </a:solidFill>
              </a:rPr>
              <a:t>collapsing; </a:t>
            </a:r>
            <a:r>
              <a:rPr lang="en-US" dirty="0">
                <a:solidFill>
                  <a:schemeClr val="bg2">
                    <a:lumMod val="25000"/>
                  </a:schemeClr>
                </a:solidFill>
              </a:rPr>
              <a:t>it is merely changing because of environmental and social changes, and a difference in the definition of </a:t>
            </a:r>
            <a:r>
              <a:rPr lang="en-US" dirty="0" smtClean="0">
                <a:solidFill>
                  <a:schemeClr val="bg2">
                    <a:lumMod val="25000"/>
                  </a:schemeClr>
                </a:solidFill>
              </a:rPr>
              <a:t>marriage.</a:t>
            </a:r>
          </a:p>
          <a:p>
            <a:pPr marL="274320" lvl="1" indent="0">
              <a:buNone/>
            </a:pPr>
            <a:r>
              <a:rPr lang="en-US" dirty="0" smtClean="0">
                <a:solidFill>
                  <a:schemeClr val="bg2">
                    <a:lumMod val="25000"/>
                  </a:schemeClr>
                </a:solidFill>
              </a:rPr>
              <a:t>--OR—</a:t>
            </a:r>
          </a:p>
          <a:p>
            <a:pPr lvl="1"/>
            <a:r>
              <a:rPr lang="en-US" dirty="0" smtClean="0">
                <a:solidFill>
                  <a:schemeClr val="bg2">
                    <a:lumMod val="25000"/>
                  </a:schemeClr>
                </a:solidFill>
              </a:rPr>
              <a:t>Marriage </a:t>
            </a:r>
            <a:r>
              <a:rPr lang="en-US" dirty="0">
                <a:solidFill>
                  <a:schemeClr val="bg2">
                    <a:lumMod val="25000"/>
                  </a:schemeClr>
                </a:solidFill>
              </a:rPr>
              <a:t>is failing because of a lack of dedication, longer lifespan, and many people’s desire for “more</a:t>
            </a:r>
            <a:r>
              <a:rPr lang="en-US" dirty="0" smtClean="0">
                <a:solidFill>
                  <a:schemeClr val="bg2">
                    <a:lumMod val="25000"/>
                  </a:schemeClr>
                </a:solidFill>
              </a:rPr>
              <a:t>”. </a:t>
            </a:r>
            <a:endParaRPr lang="en-US" dirty="0">
              <a:solidFill>
                <a:schemeClr val="bg2">
                  <a:lumMod val="25000"/>
                </a:schemeClr>
              </a:solidFill>
            </a:endParaRPr>
          </a:p>
        </p:txBody>
      </p:sp>
    </p:spTree>
    <p:extLst>
      <p:ext uri="{BB962C8B-B14F-4D97-AF65-F5344CB8AC3E}">
        <p14:creationId xmlns:p14="http://schemas.microsoft.com/office/powerpoint/2010/main" val="1429462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III. Pre-thesis (cont’d)</a:t>
            </a:r>
            <a:endParaRPr lang="en-US" b="1" dirty="0"/>
          </a:p>
        </p:txBody>
      </p:sp>
      <p:sp>
        <p:nvSpPr>
          <p:cNvPr id="3" name="Content Placeholder 2"/>
          <p:cNvSpPr>
            <a:spLocks noGrp="1"/>
          </p:cNvSpPr>
          <p:nvPr>
            <p:ph sz="quarter" idx="1"/>
          </p:nvPr>
        </p:nvSpPr>
        <p:spPr/>
        <p:txBody>
          <a:bodyPr/>
          <a:lstStyle/>
          <a:p>
            <a:r>
              <a:rPr lang="en-US" dirty="0" smtClean="0"/>
              <a:t>Another example would be to simply focus on further introducing your side. </a:t>
            </a:r>
          </a:p>
          <a:p>
            <a:pPr lvl="1"/>
            <a:r>
              <a:rPr lang="en-US" sz="2800" dirty="0" smtClean="0">
                <a:solidFill>
                  <a:schemeClr val="bg2">
                    <a:lumMod val="25000"/>
                  </a:schemeClr>
                </a:solidFill>
              </a:rPr>
              <a:t>Marriage is a commitment that is outdated and it is no wonder that so many marriages fail. </a:t>
            </a:r>
          </a:p>
          <a:p>
            <a:pPr marL="0" indent="0">
              <a:buNone/>
            </a:pPr>
            <a:r>
              <a:rPr lang="en-US" dirty="0" smtClean="0"/>
              <a:t>--or--</a:t>
            </a:r>
          </a:p>
          <a:p>
            <a:pPr lvl="1"/>
            <a:r>
              <a:rPr lang="en-US" sz="2800" dirty="0" smtClean="0">
                <a:solidFill>
                  <a:schemeClr val="bg2">
                    <a:lumMod val="25000"/>
                  </a:schemeClr>
                </a:solidFill>
              </a:rPr>
              <a:t>Marriage is valued by those who honor their commitment, and the number of failed marriages does not mar the number of successful ones. </a:t>
            </a:r>
            <a:endParaRPr lang="en-US" sz="2800" dirty="0">
              <a:solidFill>
                <a:schemeClr val="bg2">
                  <a:lumMod val="25000"/>
                </a:schemeClr>
              </a:solidFill>
            </a:endParaRPr>
          </a:p>
        </p:txBody>
      </p:sp>
    </p:spTree>
    <p:extLst>
      <p:ext uri="{BB962C8B-B14F-4D97-AF65-F5344CB8AC3E}">
        <p14:creationId xmlns:p14="http://schemas.microsoft.com/office/powerpoint/2010/main" val="2610871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Introduction </a:t>
            </a:r>
            <a:endParaRPr lang="en-US" b="1" dirty="0"/>
          </a:p>
        </p:txBody>
      </p:sp>
      <p:sp>
        <p:nvSpPr>
          <p:cNvPr id="3" name="Content Placeholder 2"/>
          <p:cNvSpPr>
            <a:spLocks noGrp="1"/>
          </p:cNvSpPr>
          <p:nvPr>
            <p:ph sz="quarter" idx="1"/>
          </p:nvPr>
        </p:nvSpPr>
        <p:spPr/>
        <p:txBody>
          <a:bodyPr>
            <a:normAutofit/>
          </a:bodyPr>
          <a:lstStyle/>
          <a:p>
            <a:pPr marL="342900" marR="0" lvl="0" indent="-342900">
              <a:lnSpc>
                <a:spcPct val="115000"/>
              </a:lnSpc>
              <a:spcBef>
                <a:spcPts val="0"/>
              </a:spcBef>
              <a:spcAft>
                <a:spcPts val="0"/>
              </a:spcAft>
              <a:buFont typeface="Wingdings"/>
              <a:buChar char=""/>
            </a:pPr>
            <a:r>
              <a:rPr lang="en-US" sz="2800" dirty="0" smtClean="0">
                <a:ea typeface="Calibri"/>
                <a:cs typeface="Times New Roman"/>
              </a:rPr>
              <a:t>IV. Thesis </a:t>
            </a:r>
            <a:r>
              <a:rPr lang="en-US" sz="2800" dirty="0">
                <a:ea typeface="Calibri"/>
                <a:cs typeface="Times New Roman"/>
              </a:rPr>
              <a:t>Statement. </a:t>
            </a:r>
            <a:endParaRPr lang="en-US" sz="2800" dirty="0" smtClean="0">
              <a:ea typeface="Calibri"/>
              <a:cs typeface="Times New Roman"/>
            </a:endParaRPr>
          </a:p>
          <a:p>
            <a:pPr marL="742950" marR="0" lvl="1" indent="-285750">
              <a:lnSpc>
                <a:spcPct val="115000"/>
              </a:lnSpc>
              <a:spcBef>
                <a:spcPts val="0"/>
              </a:spcBef>
              <a:spcAft>
                <a:spcPts val="0"/>
              </a:spcAft>
              <a:buFont typeface="Symbol"/>
              <a:buChar char=""/>
            </a:pPr>
            <a:r>
              <a:rPr lang="en-US" sz="2000" dirty="0">
                <a:solidFill>
                  <a:schemeClr val="bg2">
                    <a:lumMod val="25000"/>
                  </a:schemeClr>
                </a:solidFill>
                <a:ea typeface="Calibri"/>
                <a:cs typeface="Times New Roman"/>
              </a:rPr>
              <a:t>Concise, one sentence, strong statement that declares the intent of the essay. </a:t>
            </a:r>
          </a:p>
          <a:p>
            <a:pPr marL="742950" marR="0" lvl="1" indent="-285750">
              <a:lnSpc>
                <a:spcPct val="115000"/>
              </a:lnSpc>
              <a:spcBef>
                <a:spcPts val="0"/>
              </a:spcBef>
              <a:spcAft>
                <a:spcPts val="1000"/>
              </a:spcAft>
              <a:buFont typeface="Symbol"/>
              <a:buChar char=""/>
            </a:pPr>
            <a:r>
              <a:rPr lang="en-US" sz="2000" dirty="0">
                <a:solidFill>
                  <a:schemeClr val="bg2">
                    <a:lumMod val="25000"/>
                  </a:schemeClr>
                </a:solidFill>
                <a:ea typeface="Calibri"/>
                <a:cs typeface="Times New Roman"/>
              </a:rPr>
              <a:t>State as a FACT! Even if it is a personal opinion essay, leave yourself out of it until the body paragraphs. Examples: </a:t>
            </a:r>
            <a:endParaRPr lang="en-US" sz="2300" dirty="0" smtClean="0">
              <a:ea typeface="Calibri"/>
              <a:cs typeface="Times New Roman"/>
            </a:endParaRPr>
          </a:p>
          <a:p>
            <a:pPr marL="342900" indent="-342900">
              <a:lnSpc>
                <a:spcPct val="115000"/>
              </a:lnSpc>
              <a:spcBef>
                <a:spcPts val="0"/>
              </a:spcBef>
              <a:buFont typeface="Wingdings"/>
              <a:buChar char=""/>
            </a:pPr>
            <a:r>
              <a:rPr lang="en-US" sz="2400" dirty="0">
                <a:solidFill>
                  <a:schemeClr val="bg2">
                    <a:lumMod val="25000"/>
                  </a:schemeClr>
                </a:solidFill>
                <a:cs typeface="Times New Roman"/>
              </a:rPr>
              <a:t>Steven </a:t>
            </a:r>
            <a:r>
              <a:rPr lang="en-US" sz="2400" dirty="0" err="1">
                <a:solidFill>
                  <a:schemeClr val="bg2">
                    <a:lumMod val="25000"/>
                  </a:schemeClr>
                </a:solidFill>
                <a:cs typeface="Times New Roman"/>
              </a:rPr>
              <a:t>Mintz</a:t>
            </a:r>
            <a:r>
              <a:rPr lang="en-US" sz="2400" dirty="0">
                <a:solidFill>
                  <a:schemeClr val="bg2">
                    <a:lumMod val="25000"/>
                  </a:schemeClr>
                </a:solidFill>
                <a:cs typeface="Times New Roman"/>
              </a:rPr>
              <a:t> is correct to say that marriage as a concept is destined to fail, and it is currently failing in today’s culture</a:t>
            </a:r>
            <a:r>
              <a:rPr lang="en-US" sz="2400" dirty="0" smtClean="0">
                <a:solidFill>
                  <a:schemeClr val="bg2">
                    <a:lumMod val="25000"/>
                  </a:schemeClr>
                </a:solidFill>
                <a:cs typeface="Times New Roman"/>
              </a:rPr>
              <a:t>.</a:t>
            </a:r>
          </a:p>
          <a:p>
            <a:pPr marL="342900" indent="-342900">
              <a:lnSpc>
                <a:spcPct val="115000"/>
              </a:lnSpc>
              <a:spcBef>
                <a:spcPts val="0"/>
              </a:spcBef>
              <a:buFont typeface="Wingdings"/>
              <a:buChar char=""/>
            </a:pPr>
            <a:endParaRPr lang="en-US" sz="1200" dirty="0" smtClean="0">
              <a:solidFill>
                <a:schemeClr val="bg2">
                  <a:lumMod val="25000"/>
                </a:schemeClr>
              </a:solidFill>
              <a:cs typeface="Times New Roman"/>
            </a:endParaRPr>
          </a:p>
          <a:p>
            <a:pPr marL="342900" lvl="1" indent="-342900">
              <a:lnSpc>
                <a:spcPct val="115000"/>
              </a:lnSpc>
              <a:spcBef>
                <a:spcPts val="0"/>
              </a:spcBef>
              <a:buClr>
                <a:schemeClr val="accent1"/>
              </a:buClr>
              <a:buSzPct val="85000"/>
              <a:buFont typeface="Wingdings"/>
              <a:buChar char=""/>
            </a:pPr>
            <a:r>
              <a:rPr lang="en-US" sz="2400" dirty="0">
                <a:solidFill>
                  <a:schemeClr val="bg2">
                    <a:lumMod val="25000"/>
                  </a:schemeClr>
                </a:solidFill>
                <a:cs typeface="Times New Roman"/>
              </a:rPr>
              <a:t>Steven </a:t>
            </a:r>
            <a:r>
              <a:rPr lang="en-US" sz="2400" dirty="0" err="1">
                <a:solidFill>
                  <a:schemeClr val="bg2">
                    <a:lumMod val="25000"/>
                  </a:schemeClr>
                </a:solidFill>
                <a:cs typeface="Times New Roman"/>
              </a:rPr>
              <a:t>Mintz</a:t>
            </a:r>
            <a:r>
              <a:rPr lang="en-US" sz="2400" dirty="0">
                <a:solidFill>
                  <a:schemeClr val="bg2">
                    <a:lumMod val="25000"/>
                  </a:schemeClr>
                </a:solidFill>
                <a:cs typeface="Times New Roman"/>
              </a:rPr>
              <a:t> is wrong; while divorce rates may be increasing, the current definition of marriage is merely CHANGING, not collapsing</a:t>
            </a:r>
            <a:r>
              <a:rPr lang="en-US" sz="2400" dirty="0" smtClean="0">
                <a:solidFill>
                  <a:schemeClr val="bg2">
                    <a:lumMod val="25000"/>
                  </a:schemeClr>
                </a:solidFill>
                <a:cs typeface="Times New Roman"/>
              </a:rPr>
              <a:t>.</a:t>
            </a:r>
            <a:endParaRPr lang="en-US" sz="2800" dirty="0">
              <a:solidFill>
                <a:schemeClr val="bg2">
                  <a:lumMod val="25000"/>
                </a:schemeClr>
              </a:solidFill>
              <a:cs typeface="Times New Roman"/>
            </a:endParaRPr>
          </a:p>
          <a:p>
            <a:pPr marL="342900" marR="0" lvl="0" indent="-342900">
              <a:lnSpc>
                <a:spcPct val="115000"/>
              </a:lnSpc>
              <a:spcBef>
                <a:spcPts val="0"/>
              </a:spcBef>
              <a:spcAft>
                <a:spcPts val="0"/>
              </a:spcAft>
              <a:buFont typeface="Wingdings"/>
              <a:buChar char=""/>
            </a:pPr>
            <a:endParaRPr lang="en-US" sz="2800" dirty="0">
              <a:ea typeface="Calibri"/>
              <a:cs typeface="Times New Roman"/>
            </a:endParaRPr>
          </a:p>
        </p:txBody>
      </p:sp>
      <p:sp>
        <p:nvSpPr>
          <p:cNvPr id="4" name="Isosceles Triangle 3"/>
          <p:cNvSpPr/>
          <p:nvPr/>
        </p:nvSpPr>
        <p:spPr>
          <a:xfrm rot="10800000">
            <a:off x="304800" y="346656"/>
            <a:ext cx="1371600" cy="838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2125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a:t>
            </a:r>
            <a:endParaRPr lang="en-US" dirty="0"/>
          </a:p>
        </p:txBody>
      </p:sp>
      <p:sp>
        <p:nvSpPr>
          <p:cNvPr id="3" name="Content Placeholder 2"/>
          <p:cNvSpPr>
            <a:spLocks noGrp="1"/>
          </p:cNvSpPr>
          <p:nvPr>
            <p:ph sz="quarter" idx="1"/>
          </p:nvPr>
        </p:nvSpPr>
        <p:spPr>
          <a:xfrm>
            <a:off x="301752" y="1527048"/>
            <a:ext cx="8308848" cy="4572000"/>
          </a:xfrm>
        </p:spPr>
        <p:txBody>
          <a:bodyPr>
            <a:normAutofit/>
          </a:bodyPr>
          <a:lstStyle/>
          <a:p>
            <a:pPr marL="274320" lvl="1">
              <a:buClr>
                <a:schemeClr val="accent1"/>
              </a:buClr>
              <a:buSzPct val="85000"/>
              <a:buFont typeface="Wingdings 2"/>
              <a:buChar char=""/>
            </a:pPr>
            <a:r>
              <a:rPr lang="en-US" sz="2400" dirty="0" smtClean="0">
                <a:solidFill>
                  <a:schemeClr val="bg2">
                    <a:lumMod val="25000"/>
                  </a:schemeClr>
                </a:solidFill>
              </a:rPr>
              <a:t>         Marty </a:t>
            </a:r>
            <a:r>
              <a:rPr lang="en-US" sz="2400" dirty="0">
                <a:solidFill>
                  <a:schemeClr val="bg2">
                    <a:lumMod val="25000"/>
                  </a:schemeClr>
                </a:solidFill>
              </a:rPr>
              <a:t>and Lee have been married 65 years and still claim to be very much in love. With couples like this still in the world, how can one claim that marriage is collapsing</a:t>
            </a:r>
            <a:r>
              <a:rPr lang="en-US" sz="2400" dirty="0" smtClean="0">
                <a:solidFill>
                  <a:schemeClr val="bg2">
                    <a:lumMod val="25000"/>
                  </a:schemeClr>
                </a:solidFill>
              </a:rPr>
              <a:t>?</a:t>
            </a:r>
            <a:r>
              <a:rPr lang="en-US" sz="2400" dirty="0">
                <a:solidFill>
                  <a:schemeClr val="bg2">
                    <a:lumMod val="25000"/>
                  </a:schemeClr>
                </a:solidFill>
              </a:rPr>
              <a:t> </a:t>
            </a:r>
            <a:r>
              <a:rPr lang="en-US" sz="2400" dirty="0" smtClean="0">
                <a:solidFill>
                  <a:schemeClr val="bg2">
                    <a:lumMod val="25000"/>
                  </a:schemeClr>
                </a:solidFill>
              </a:rPr>
              <a:t>Granted, current divorce rates are high, and Steven </a:t>
            </a:r>
            <a:r>
              <a:rPr lang="en-US" sz="2400" dirty="0" err="1">
                <a:solidFill>
                  <a:schemeClr val="bg2">
                    <a:lumMod val="25000"/>
                  </a:schemeClr>
                </a:solidFill>
              </a:rPr>
              <a:t>Mintz</a:t>
            </a:r>
            <a:r>
              <a:rPr lang="en-US" sz="2400" dirty="0">
                <a:solidFill>
                  <a:schemeClr val="bg2">
                    <a:lumMod val="25000"/>
                  </a:schemeClr>
                </a:solidFill>
              </a:rPr>
              <a:t>, a marriage counselor and a psychologist, </a:t>
            </a:r>
            <a:r>
              <a:rPr lang="en-US" sz="2400" dirty="0" smtClean="0">
                <a:solidFill>
                  <a:schemeClr val="bg2">
                    <a:lumMod val="25000"/>
                  </a:schemeClr>
                </a:solidFill>
              </a:rPr>
              <a:t>points out that marriages </a:t>
            </a:r>
            <a:r>
              <a:rPr lang="en-US" sz="2400" dirty="0">
                <a:solidFill>
                  <a:schemeClr val="bg2">
                    <a:lumMod val="25000"/>
                  </a:schemeClr>
                </a:solidFill>
              </a:rPr>
              <a:t>are declining at an alarming </a:t>
            </a:r>
            <a:r>
              <a:rPr lang="en-US" sz="2400" dirty="0" smtClean="0">
                <a:solidFill>
                  <a:schemeClr val="bg2">
                    <a:lumMod val="25000"/>
                  </a:schemeClr>
                </a:solidFill>
              </a:rPr>
              <a:t>rate.</a:t>
            </a:r>
            <a:r>
              <a:rPr lang="en-US" sz="2400" dirty="0">
                <a:solidFill>
                  <a:schemeClr val="bg2">
                    <a:lumMod val="25000"/>
                  </a:schemeClr>
                </a:solidFill>
              </a:rPr>
              <a:t> </a:t>
            </a:r>
            <a:r>
              <a:rPr lang="en-US" sz="2400" dirty="0" smtClean="0">
                <a:solidFill>
                  <a:schemeClr val="bg2">
                    <a:lumMod val="25000"/>
                  </a:schemeClr>
                </a:solidFill>
              </a:rPr>
              <a:t>However, marriage </a:t>
            </a:r>
            <a:r>
              <a:rPr lang="en-US" sz="2400" dirty="0">
                <a:solidFill>
                  <a:schemeClr val="bg2">
                    <a:lumMod val="25000"/>
                  </a:schemeClr>
                </a:solidFill>
              </a:rPr>
              <a:t>is not </a:t>
            </a:r>
            <a:r>
              <a:rPr lang="en-US" sz="2400" dirty="0" smtClean="0">
                <a:solidFill>
                  <a:schemeClr val="bg2">
                    <a:lumMod val="25000"/>
                  </a:schemeClr>
                </a:solidFill>
              </a:rPr>
              <a:t>collapsing. </a:t>
            </a:r>
            <a:r>
              <a:rPr lang="en-US" sz="2400" dirty="0" err="1" smtClean="0">
                <a:solidFill>
                  <a:schemeClr val="bg2">
                    <a:lumMod val="25000"/>
                  </a:schemeClr>
                </a:solidFill>
              </a:rPr>
              <a:t>Mintz</a:t>
            </a:r>
            <a:r>
              <a:rPr lang="en-US" sz="2400" dirty="0" smtClean="0">
                <a:solidFill>
                  <a:schemeClr val="bg2">
                    <a:lumMod val="25000"/>
                  </a:schemeClr>
                </a:solidFill>
              </a:rPr>
              <a:t> is wrong in labeling traditional marriage as doomed; it </a:t>
            </a:r>
            <a:r>
              <a:rPr lang="en-US" sz="2400" dirty="0">
                <a:solidFill>
                  <a:schemeClr val="bg2">
                    <a:lumMod val="25000"/>
                  </a:schemeClr>
                </a:solidFill>
              </a:rPr>
              <a:t>is merely changing because of environmental and social changes, </a:t>
            </a:r>
            <a:r>
              <a:rPr lang="en-US" sz="2400" dirty="0" smtClean="0">
                <a:solidFill>
                  <a:schemeClr val="bg2">
                    <a:lumMod val="25000"/>
                  </a:schemeClr>
                </a:solidFill>
              </a:rPr>
              <a:t>yet its values are as strong as ever.</a:t>
            </a:r>
            <a:endParaRPr lang="en-US" sz="2400" dirty="0">
              <a:solidFill>
                <a:schemeClr val="bg2">
                  <a:lumMod val="25000"/>
                </a:schemeClr>
              </a:solidFill>
              <a:cs typeface="Times New Roman"/>
            </a:endParaRPr>
          </a:p>
        </p:txBody>
      </p:sp>
    </p:spTree>
    <p:extLst>
      <p:ext uri="{BB962C8B-B14F-4D97-AF65-F5344CB8AC3E}">
        <p14:creationId xmlns:p14="http://schemas.microsoft.com/office/powerpoint/2010/main" val="312375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Body Paragraphs </a:t>
            </a:r>
            <a:endParaRPr lang="en-US" b="1" dirty="0"/>
          </a:p>
        </p:txBody>
      </p:sp>
      <p:sp>
        <p:nvSpPr>
          <p:cNvPr id="3" name="Content Placeholder 2"/>
          <p:cNvSpPr>
            <a:spLocks noGrp="1"/>
          </p:cNvSpPr>
          <p:nvPr>
            <p:ph sz="quarter" idx="1"/>
          </p:nvPr>
        </p:nvSpPr>
        <p:spPr/>
        <p:txBody>
          <a:bodyPr>
            <a:normAutofit lnSpcReduction="10000"/>
          </a:bodyPr>
          <a:lstStyle/>
          <a:p>
            <a:pPr marL="342900" marR="0" lvl="0" indent="-342900">
              <a:lnSpc>
                <a:spcPct val="115000"/>
              </a:lnSpc>
              <a:spcBef>
                <a:spcPts val="0"/>
              </a:spcBef>
              <a:spcAft>
                <a:spcPts val="0"/>
              </a:spcAft>
              <a:buFont typeface="Wingdings"/>
              <a:buChar char=""/>
            </a:pPr>
            <a:r>
              <a:rPr lang="en-US" sz="2800" dirty="0" smtClean="0">
                <a:ea typeface="Calibri"/>
                <a:cs typeface="Times New Roman"/>
              </a:rPr>
              <a:t>I. Topic </a:t>
            </a:r>
            <a:r>
              <a:rPr lang="en-US" sz="2800" dirty="0">
                <a:ea typeface="Calibri"/>
                <a:cs typeface="Times New Roman"/>
              </a:rPr>
              <a:t>sentence-	</a:t>
            </a:r>
          </a:p>
          <a:p>
            <a:pPr marL="742950" marR="0" lvl="1" indent="-285750">
              <a:lnSpc>
                <a:spcPct val="115000"/>
              </a:lnSpc>
              <a:spcBef>
                <a:spcPts val="0"/>
              </a:spcBef>
              <a:spcAft>
                <a:spcPts val="0"/>
              </a:spcAft>
              <a:buFont typeface="Courier New"/>
              <a:buChar char="o"/>
            </a:pPr>
            <a:r>
              <a:rPr lang="en-US" sz="2400" dirty="0">
                <a:solidFill>
                  <a:schemeClr val="bg2">
                    <a:lumMod val="25000"/>
                  </a:schemeClr>
                </a:solidFill>
                <a:ea typeface="Calibri"/>
                <a:cs typeface="Times New Roman"/>
              </a:rPr>
              <a:t>What is the paragraph about? </a:t>
            </a:r>
          </a:p>
          <a:p>
            <a:pPr marL="742950" marR="0" lvl="1" indent="-285750">
              <a:lnSpc>
                <a:spcPct val="115000"/>
              </a:lnSpc>
              <a:spcBef>
                <a:spcPts val="0"/>
              </a:spcBef>
              <a:spcAft>
                <a:spcPts val="1000"/>
              </a:spcAft>
              <a:buFont typeface="Courier New"/>
              <a:buChar char="o"/>
            </a:pPr>
            <a:r>
              <a:rPr lang="en-US" sz="2400" dirty="0">
                <a:solidFill>
                  <a:schemeClr val="bg2">
                    <a:lumMod val="25000"/>
                  </a:schemeClr>
                </a:solidFill>
                <a:ea typeface="Calibri"/>
                <a:cs typeface="Times New Roman"/>
              </a:rPr>
              <a:t>Include a transition </a:t>
            </a:r>
            <a:r>
              <a:rPr lang="en-US" sz="2400" dirty="0" smtClean="0">
                <a:solidFill>
                  <a:schemeClr val="bg2">
                    <a:lumMod val="25000"/>
                  </a:schemeClr>
                </a:solidFill>
                <a:ea typeface="Calibri"/>
                <a:cs typeface="Times New Roman"/>
              </a:rPr>
              <a:t>phrase </a:t>
            </a:r>
            <a:r>
              <a:rPr lang="en-US" sz="2400" dirty="0">
                <a:solidFill>
                  <a:schemeClr val="bg2">
                    <a:lumMod val="25000"/>
                  </a:schemeClr>
                </a:solidFill>
                <a:ea typeface="Calibri"/>
                <a:cs typeface="Times New Roman"/>
              </a:rPr>
              <a:t>to increase flow between paragraphs. Transitions include words like </a:t>
            </a:r>
            <a:r>
              <a:rPr lang="en-US" sz="2400" i="1" dirty="0" smtClean="0">
                <a:solidFill>
                  <a:schemeClr val="bg2">
                    <a:lumMod val="25000"/>
                  </a:schemeClr>
                </a:solidFill>
                <a:ea typeface="Calibri"/>
                <a:cs typeface="Times New Roman"/>
              </a:rPr>
              <a:t>In </a:t>
            </a:r>
            <a:r>
              <a:rPr lang="en-US" sz="2400" i="1" dirty="0">
                <a:solidFill>
                  <a:schemeClr val="bg2">
                    <a:lumMod val="25000"/>
                  </a:schemeClr>
                </a:solidFill>
                <a:ea typeface="Calibri"/>
                <a:cs typeface="Times New Roman"/>
              </a:rPr>
              <a:t>addition, </a:t>
            </a:r>
            <a:r>
              <a:rPr lang="en-US" sz="2400" i="1" dirty="0" smtClean="0">
                <a:solidFill>
                  <a:schemeClr val="bg2">
                    <a:lumMod val="25000"/>
                  </a:schemeClr>
                </a:solidFill>
                <a:ea typeface="Calibri"/>
                <a:cs typeface="Times New Roman"/>
              </a:rPr>
              <a:t> Also</a:t>
            </a:r>
            <a:r>
              <a:rPr lang="en-US" sz="2400" i="1" dirty="0">
                <a:solidFill>
                  <a:schemeClr val="bg2">
                    <a:lumMod val="25000"/>
                  </a:schemeClr>
                </a:solidFill>
                <a:ea typeface="Calibri"/>
                <a:cs typeface="Times New Roman"/>
              </a:rPr>
              <a:t>, In contrast, Along the same lines, On the other hand</a:t>
            </a:r>
            <a:r>
              <a:rPr lang="en-US" sz="2400" dirty="0">
                <a:solidFill>
                  <a:schemeClr val="bg2">
                    <a:lumMod val="25000"/>
                  </a:schemeClr>
                </a:solidFill>
                <a:ea typeface="Calibri"/>
                <a:cs typeface="Times New Roman"/>
              </a:rPr>
              <a:t>, etc</a:t>
            </a:r>
            <a:r>
              <a:rPr lang="en-US" sz="2400" dirty="0" smtClean="0">
                <a:solidFill>
                  <a:schemeClr val="bg2">
                    <a:lumMod val="25000"/>
                  </a:schemeClr>
                </a:solidFill>
                <a:ea typeface="Calibri"/>
                <a:cs typeface="Times New Roman"/>
              </a:rPr>
              <a:t>.     Examples:</a:t>
            </a:r>
          </a:p>
          <a:p>
            <a:pPr marL="800100" lvl="1" indent="-342900">
              <a:lnSpc>
                <a:spcPct val="115000"/>
              </a:lnSpc>
              <a:spcBef>
                <a:spcPts val="0"/>
              </a:spcBef>
              <a:spcAft>
                <a:spcPts val="1000"/>
              </a:spcAft>
            </a:pPr>
            <a:r>
              <a:rPr lang="en-US" sz="2400" dirty="0" smtClean="0">
                <a:solidFill>
                  <a:schemeClr val="bg2">
                    <a:lumMod val="25000"/>
                  </a:schemeClr>
                </a:solidFill>
                <a:ea typeface="Calibri"/>
                <a:cs typeface="Times New Roman"/>
              </a:rPr>
              <a:t>One reason marriage is destined to fail is the lack of dedication of those who enter into the commitment. </a:t>
            </a:r>
          </a:p>
          <a:p>
            <a:pPr marL="800100" lvl="1" indent="-342900">
              <a:lnSpc>
                <a:spcPct val="115000"/>
              </a:lnSpc>
              <a:spcBef>
                <a:spcPts val="0"/>
              </a:spcBef>
              <a:spcAft>
                <a:spcPts val="1000"/>
              </a:spcAft>
            </a:pPr>
            <a:r>
              <a:rPr lang="en-US" sz="2400" dirty="0" smtClean="0">
                <a:solidFill>
                  <a:schemeClr val="bg2">
                    <a:lumMod val="25000"/>
                  </a:schemeClr>
                </a:solidFill>
                <a:ea typeface="Calibri"/>
                <a:cs typeface="Times New Roman"/>
              </a:rPr>
              <a:t>Environmental changes are contributing to the change of the expectations and the definition of marriage. </a:t>
            </a:r>
            <a:endParaRPr lang="en-US" dirty="0">
              <a:solidFill>
                <a:schemeClr val="bg2">
                  <a:lumMod val="25000"/>
                </a:schemeClr>
              </a:solidFill>
            </a:endParaRPr>
          </a:p>
        </p:txBody>
      </p:sp>
    </p:spTree>
    <p:extLst>
      <p:ext uri="{BB962C8B-B14F-4D97-AF65-F5344CB8AC3E}">
        <p14:creationId xmlns:p14="http://schemas.microsoft.com/office/powerpoint/2010/main" val="1408000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Body Paragraphs </a:t>
            </a:r>
            <a:r>
              <a:rPr lang="en-US" dirty="0" smtClean="0"/>
              <a:t> </a:t>
            </a:r>
            <a:endParaRPr lang="en-US" dirty="0"/>
          </a:p>
        </p:txBody>
      </p:sp>
      <p:sp>
        <p:nvSpPr>
          <p:cNvPr id="3" name="Content Placeholder 2"/>
          <p:cNvSpPr>
            <a:spLocks noGrp="1"/>
          </p:cNvSpPr>
          <p:nvPr>
            <p:ph sz="quarter" idx="1"/>
          </p:nvPr>
        </p:nvSpPr>
        <p:spPr/>
        <p:txBody>
          <a:bodyPr>
            <a:normAutofit/>
          </a:bodyPr>
          <a:lstStyle/>
          <a:p>
            <a:r>
              <a:rPr lang="en-US" dirty="0" smtClean="0"/>
              <a:t>II. Concrete detail- a fact, quote, or indisputable piece of evidence. (</a:t>
            </a:r>
            <a:r>
              <a:rPr lang="en-US" b="1" u="sng" dirty="0" smtClean="0"/>
              <a:t>at least 2!</a:t>
            </a:r>
            <a:r>
              <a:rPr lang="en-US" dirty="0" smtClean="0"/>
              <a:t>)</a:t>
            </a:r>
          </a:p>
          <a:p>
            <a:pPr lvl="1"/>
            <a:r>
              <a:rPr lang="en-US" dirty="0" smtClean="0">
                <a:solidFill>
                  <a:schemeClr val="bg2">
                    <a:lumMod val="25000"/>
                  </a:schemeClr>
                </a:solidFill>
              </a:rPr>
              <a:t>If you have been given an article or quote, INCLUDE excerpts from the article/quote here! </a:t>
            </a:r>
          </a:p>
          <a:p>
            <a:pPr lvl="1"/>
            <a:r>
              <a:rPr lang="en-US" dirty="0" smtClean="0">
                <a:solidFill>
                  <a:schemeClr val="bg2">
                    <a:lumMod val="25000"/>
                  </a:schemeClr>
                </a:solidFill>
              </a:rPr>
              <a:t>If you have been asked to share personal evidence, INCLUDE that here! </a:t>
            </a:r>
          </a:p>
          <a:p>
            <a:pPr lvl="2"/>
            <a:r>
              <a:rPr lang="en-US" dirty="0" smtClean="0">
                <a:solidFill>
                  <a:schemeClr val="bg2">
                    <a:lumMod val="25000"/>
                  </a:schemeClr>
                </a:solidFill>
              </a:rPr>
              <a:t>According to Steven </a:t>
            </a:r>
            <a:r>
              <a:rPr lang="en-US" dirty="0" err="1" smtClean="0">
                <a:solidFill>
                  <a:schemeClr val="bg2">
                    <a:lumMod val="25000"/>
                  </a:schemeClr>
                </a:solidFill>
              </a:rPr>
              <a:t>Mintz</a:t>
            </a:r>
            <a:r>
              <a:rPr lang="en-US" dirty="0" smtClean="0">
                <a:solidFill>
                  <a:schemeClr val="bg2">
                    <a:lumMod val="25000"/>
                  </a:schemeClr>
                </a:solidFill>
              </a:rPr>
              <a:t>, couples do not come for 	marriage counseling until it is “too late”. </a:t>
            </a:r>
          </a:p>
          <a:p>
            <a:pPr marL="274320" lvl="1" indent="0">
              <a:buNone/>
            </a:pPr>
            <a:r>
              <a:rPr lang="en-US" dirty="0" smtClean="0">
                <a:solidFill>
                  <a:schemeClr val="bg2">
                    <a:lumMod val="25000"/>
                  </a:schemeClr>
                </a:solidFill>
              </a:rPr>
              <a:t>--OR—</a:t>
            </a:r>
          </a:p>
          <a:p>
            <a:pPr lvl="2"/>
            <a:r>
              <a:rPr lang="en-US" dirty="0" smtClean="0">
                <a:solidFill>
                  <a:schemeClr val="bg2">
                    <a:lumMod val="25000"/>
                  </a:schemeClr>
                </a:solidFill>
              </a:rPr>
              <a:t>Sandra and Bill Thomas have been married for 24 years, have 2 children and one grandchild. Although they had to live apart for a few years while Bill was in the military, they stayed together.  </a:t>
            </a:r>
          </a:p>
        </p:txBody>
      </p:sp>
    </p:spTree>
    <p:extLst>
      <p:ext uri="{BB962C8B-B14F-4D97-AF65-F5344CB8AC3E}">
        <p14:creationId xmlns:p14="http://schemas.microsoft.com/office/powerpoint/2010/main" val="2688906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Body Paragraphs </a:t>
            </a:r>
            <a:endParaRPr lang="en-US" b="1" dirty="0"/>
          </a:p>
        </p:txBody>
      </p:sp>
      <p:sp>
        <p:nvSpPr>
          <p:cNvPr id="3" name="Content Placeholder 2"/>
          <p:cNvSpPr>
            <a:spLocks noGrp="1"/>
          </p:cNvSpPr>
          <p:nvPr>
            <p:ph sz="quarter" idx="1"/>
          </p:nvPr>
        </p:nvSpPr>
        <p:spPr>
          <a:xfrm>
            <a:off x="301752" y="1527048"/>
            <a:ext cx="8613648" cy="4572000"/>
          </a:xfrm>
        </p:spPr>
        <p:txBody>
          <a:bodyPr>
            <a:normAutofit fontScale="92500"/>
          </a:bodyPr>
          <a:lstStyle/>
          <a:p>
            <a:pPr lvl="0"/>
            <a:r>
              <a:rPr lang="en-US" dirty="0" smtClean="0"/>
              <a:t>III. Commentary (at least 2!) </a:t>
            </a:r>
            <a:endParaRPr lang="en-US" sz="2800" dirty="0"/>
          </a:p>
          <a:p>
            <a:pPr lvl="1"/>
            <a:r>
              <a:rPr lang="en-US" sz="2400" dirty="0">
                <a:solidFill>
                  <a:schemeClr val="tx1"/>
                </a:solidFill>
              </a:rPr>
              <a:t>Discuss WHY the concrete detail is important, and what it shows. </a:t>
            </a:r>
          </a:p>
          <a:p>
            <a:pPr lvl="1"/>
            <a:r>
              <a:rPr lang="en-US" sz="2400" dirty="0">
                <a:solidFill>
                  <a:schemeClr val="tx1"/>
                </a:solidFill>
              </a:rPr>
              <a:t>This is where you include opinion, but avoid obvious statements like, “I think that…”. </a:t>
            </a:r>
            <a:endParaRPr lang="en-US" sz="2400" dirty="0" smtClean="0">
              <a:solidFill>
                <a:schemeClr val="tx1"/>
              </a:solidFill>
            </a:endParaRPr>
          </a:p>
          <a:p>
            <a:pPr lvl="1"/>
            <a:r>
              <a:rPr lang="en-US" sz="2400" dirty="0" smtClean="0">
                <a:solidFill>
                  <a:schemeClr val="tx1"/>
                </a:solidFill>
              </a:rPr>
              <a:t>Instead </a:t>
            </a:r>
            <a:r>
              <a:rPr lang="en-US" sz="2400" dirty="0">
                <a:solidFill>
                  <a:schemeClr val="tx1"/>
                </a:solidFill>
              </a:rPr>
              <a:t>try, “</a:t>
            </a:r>
            <a:r>
              <a:rPr lang="en-US" sz="2400" dirty="0" smtClean="0">
                <a:solidFill>
                  <a:schemeClr val="tx1"/>
                </a:solidFill>
              </a:rPr>
              <a:t>This … </a:t>
            </a:r>
            <a:r>
              <a:rPr lang="en-US" sz="2400" dirty="0">
                <a:solidFill>
                  <a:schemeClr val="tx1"/>
                </a:solidFill>
              </a:rPr>
              <a:t>shows…” or “Obviously…”. </a:t>
            </a:r>
          </a:p>
          <a:p>
            <a:r>
              <a:rPr lang="en-US" dirty="0" smtClean="0"/>
              <a:t>Examples: 	</a:t>
            </a:r>
          </a:p>
          <a:p>
            <a:pPr marL="274320" lvl="1" indent="0">
              <a:buNone/>
            </a:pPr>
            <a:r>
              <a:rPr lang="en-US" dirty="0" smtClean="0">
                <a:solidFill>
                  <a:schemeClr val="bg2">
                    <a:lumMod val="25000"/>
                  </a:schemeClr>
                </a:solidFill>
              </a:rPr>
              <a:t>Obviously, many couples are not able to see the warning signs in their marriage and discover they are failing too far along in their relationship. </a:t>
            </a:r>
          </a:p>
          <a:p>
            <a:pPr marL="274320" lvl="1" indent="0">
              <a:buNone/>
            </a:pPr>
            <a:r>
              <a:rPr lang="en-US" dirty="0" smtClean="0">
                <a:solidFill>
                  <a:schemeClr val="bg2">
                    <a:lumMod val="25000"/>
                  </a:schemeClr>
                </a:solidFill>
              </a:rPr>
              <a:t>--OR—</a:t>
            </a:r>
          </a:p>
          <a:p>
            <a:pPr marL="274320" lvl="1" indent="0">
              <a:buNone/>
            </a:pPr>
            <a:r>
              <a:rPr lang="en-US" dirty="0" smtClean="0">
                <a:solidFill>
                  <a:schemeClr val="bg2">
                    <a:lumMod val="25000"/>
                  </a:schemeClr>
                </a:solidFill>
              </a:rPr>
              <a:t>Their perseverance </a:t>
            </a:r>
            <a:r>
              <a:rPr lang="en-US" dirty="0" smtClean="0">
                <a:solidFill>
                  <a:schemeClr val="bg2">
                    <a:lumMod val="25000"/>
                  </a:schemeClr>
                </a:solidFill>
              </a:rPr>
              <a:t>is just one example of many couples who work to keep their marriage strong. </a:t>
            </a:r>
            <a:endParaRPr lang="en-US" dirty="0">
              <a:solidFill>
                <a:schemeClr val="bg2">
                  <a:lumMod val="25000"/>
                </a:schemeClr>
              </a:solidFill>
            </a:endParaRPr>
          </a:p>
        </p:txBody>
      </p:sp>
    </p:spTree>
    <p:extLst>
      <p:ext uri="{BB962C8B-B14F-4D97-AF65-F5344CB8AC3E}">
        <p14:creationId xmlns:p14="http://schemas.microsoft.com/office/powerpoint/2010/main" val="2083365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Body Paragraphs</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IV. Concluding Sentence </a:t>
            </a:r>
          </a:p>
          <a:p>
            <a:pPr lvl="1"/>
            <a:r>
              <a:rPr lang="en-US" dirty="0" smtClean="0">
                <a:solidFill>
                  <a:schemeClr val="tx1"/>
                </a:solidFill>
              </a:rPr>
              <a:t>Closing </a:t>
            </a:r>
            <a:r>
              <a:rPr lang="en-US" dirty="0">
                <a:solidFill>
                  <a:schemeClr val="tx1"/>
                </a:solidFill>
              </a:rPr>
              <a:t>statement </a:t>
            </a:r>
          </a:p>
          <a:p>
            <a:pPr lvl="1"/>
            <a:r>
              <a:rPr lang="en-US" dirty="0" smtClean="0">
                <a:solidFill>
                  <a:schemeClr val="tx1"/>
                </a:solidFill>
              </a:rPr>
              <a:t>Summarize </a:t>
            </a:r>
            <a:r>
              <a:rPr lang="en-US" dirty="0">
                <a:solidFill>
                  <a:schemeClr val="tx1"/>
                </a:solidFill>
              </a:rPr>
              <a:t>the paragraph. </a:t>
            </a:r>
          </a:p>
          <a:p>
            <a:pPr lvl="1"/>
            <a:r>
              <a:rPr lang="en-US" dirty="0" smtClean="0">
                <a:solidFill>
                  <a:schemeClr val="tx1"/>
                </a:solidFill>
              </a:rPr>
              <a:t>Why </a:t>
            </a:r>
            <a:r>
              <a:rPr lang="en-US" dirty="0">
                <a:solidFill>
                  <a:schemeClr val="tx1"/>
                </a:solidFill>
              </a:rPr>
              <a:t>did </a:t>
            </a:r>
            <a:r>
              <a:rPr lang="en-US" dirty="0" smtClean="0">
                <a:solidFill>
                  <a:schemeClr val="tx1"/>
                </a:solidFill>
              </a:rPr>
              <a:t>you include </a:t>
            </a:r>
            <a:r>
              <a:rPr lang="en-US" dirty="0">
                <a:solidFill>
                  <a:schemeClr val="tx1"/>
                </a:solidFill>
              </a:rPr>
              <a:t>those details/commentary? </a:t>
            </a:r>
          </a:p>
          <a:p>
            <a:pPr lvl="1"/>
            <a:r>
              <a:rPr lang="en-US" dirty="0">
                <a:solidFill>
                  <a:schemeClr val="tx1"/>
                </a:solidFill>
              </a:rPr>
              <a:t>O</a:t>
            </a:r>
            <a:r>
              <a:rPr lang="en-US" dirty="0" smtClean="0">
                <a:solidFill>
                  <a:schemeClr val="tx1"/>
                </a:solidFill>
              </a:rPr>
              <a:t>ffer </a:t>
            </a:r>
            <a:r>
              <a:rPr lang="en-US" dirty="0">
                <a:solidFill>
                  <a:schemeClr val="tx1"/>
                </a:solidFill>
              </a:rPr>
              <a:t>a clue to what the next paragraph will be about. </a:t>
            </a:r>
            <a:endParaRPr lang="en-US" dirty="0" smtClean="0">
              <a:solidFill>
                <a:schemeClr val="tx1"/>
              </a:solidFill>
            </a:endParaRPr>
          </a:p>
          <a:p>
            <a:pPr marL="274320" lvl="1" indent="0">
              <a:buNone/>
            </a:pPr>
            <a:r>
              <a:rPr lang="en-US" dirty="0" smtClean="0">
                <a:solidFill>
                  <a:schemeClr val="tx1"/>
                </a:solidFill>
              </a:rPr>
              <a:t>Examples:</a:t>
            </a:r>
            <a:r>
              <a:rPr lang="en-US" dirty="0" smtClean="0">
                <a:solidFill>
                  <a:schemeClr val="bg2">
                    <a:lumMod val="25000"/>
                  </a:schemeClr>
                </a:solidFill>
              </a:rPr>
              <a:t> 	</a:t>
            </a:r>
          </a:p>
          <a:p>
            <a:pPr marL="274320" lvl="1" indent="0">
              <a:buNone/>
            </a:pPr>
            <a:r>
              <a:rPr lang="en-US" dirty="0">
                <a:solidFill>
                  <a:schemeClr val="bg2">
                    <a:lumMod val="25000"/>
                  </a:schemeClr>
                </a:solidFill>
              </a:rPr>
              <a:t>	</a:t>
            </a:r>
            <a:r>
              <a:rPr lang="en-US" dirty="0" smtClean="0">
                <a:solidFill>
                  <a:schemeClr val="bg2">
                    <a:lumMod val="25000"/>
                  </a:schemeClr>
                </a:solidFill>
              </a:rPr>
              <a:t>Clearly, marriages are declining because of a lack of 	dedication and commitment. </a:t>
            </a:r>
          </a:p>
          <a:p>
            <a:pPr marL="274320" lvl="1" indent="0">
              <a:buNone/>
            </a:pPr>
            <a:r>
              <a:rPr lang="en-US" dirty="0" smtClean="0">
                <a:solidFill>
                  <a:schemeClr val="bg2">
                    <a:lumMod val="25000"/>
                  </a:schemeClr>
                </a:solidFill>
              </a:rPr>
              <a:t>--OR--</a:t>
            </a:r>
            <a:endParaRPr lang="en-US" dirty="0">
              <a:solidFill>
                <a:schemeClr val="bg2">
                  <a:lumMod val="25000"/>
                </a:schemeClr>
              </a:solidFill>
            </a:endParaRPr>
          </a:p>
          <a:p>
            <a:pPr marL="274320" lvl="1" indent="0">
              <a:buNone/>
            </a:pPr>
            <a:r>
              <a:rPr lang="en-US" dirty="0" smtClean="0">
                <a:solidFill>
                  <a:schemeClr val="bg2">
                    <a:lumMod val="25000"/>
                  </a:schemeClr>
                </a:solidFill>
              </a:rPr>
              <a:t>	Obviously, environmental factors affect marriages, but they 	are not the cause of the decline of marriage altogether. </a:t>
            </a:r>
            <a:endParaRPr lang="en-US" dirty="0">
              <a:solidFill>
                <a:schemeClr val="bg2">
                  <a:lumMod val="25000"/>
                </a:schemeClr>
              </a:solidFill>
            </a:endParaRPr>
          </a:p>
          <a:p>
            <a:pPr marL="274320" lvl="1" indent="0">
              <a:buNone/>
            </a:pPr>
            <a:r>
              <a:rPr lang="en-US" dirty="0" smtClean="0">
                <a:solidFill>
                  <a:schemeClr val="bg2">
                    <a:lumMod val="25000"/>
                  </a:schemeClr>
                </a:solidFill>
              </a:rPr>
              <a:t>	</a:t>
            </a:r>
            <a:endParaRPr lang="en-US" dirty="0">
              <a:solidFill>
                <a:schemeClr val="bg2">
                  <a:lumMod val="25000"/>
                </a:schemeClr>
              </a:solidFill>
            </a:endParaRPr>
          </a:p>
        </p:txBody>
      </p:sp>
    </p:spTree>
    <p:extLst>
      <p:ext uri="{BB962C8B-B14F-4D97-AF65-F5344CB8AC3E}">
        <p14:creationId xmlns:p14="http://schemas.microsoft.com/office/powerpoint/2010/main" val="1875595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Conclusion </a:t>
            </a:r>
            <a:endParaRPr lang="en-US" b="1" dirty="0"/>
          </a:p>
        </p:txBody>
      </p:sp>
      <p:sp>
        <p:nvSpPr>
          <p:cNvPr id="3" name="Content Placeholder 2"/>
          <p:cNvSpPr>
            <a:spLocks noGrp="1"/>
          </p:cNvSpPr>
          <p:nvPr>
            <p:ph sz="quarter" idx="1"/>
          </p:nvPr>
        </p:nvSpPr>
        <p:spPr/>
        <p:txBody>
          <a:bodyPr>
            <a:normAutofit fontScale="92500" lnSpcReduction="10000"/>
          </a:bodyPr>
          <a:lstStyle/>
          <a:p>
            <a:pPr>
              <a:lnSpc>
                <a:spcPct val="115000"/>
              </a:lnSpc>
              <a:spcBef>
                <a:spcPts val="0"/>
              </a:spcBef>
            </a:pPr>
            <a:r>
              <a:rPr lang="en-US" sz="2800" dirty="0" smtClean="0">
                <a:latin typeface="+mj-lt"/>
                <a:ea typeface="Calibri"/>
                <a:cs typeface="Times New Roman"/>
              </a:rPr>
              <a:t>I. Restate </a:t>
            </a:r>
            <a:r>
              <a:rPr lang="en-US" sz="2800" dirty="0">
                <a:latin typeface="+mj-lt"/>
                <a:ea typeface="Calibri"/>
                <a:cs typeface="Times New Roman"/>
              </a:rPr>
              <a:t>thesis, but in different words. Words like, “clearly”, “surely”, “obviously”, etc. help make the statement stronger, and help show that you’re convinced you have </a:t>
            </a:r>
            <a:r>
              <a:rPr lang="en-US" sz="2800" dirty="0" smtClean="0">
                <a:latin typeface="+mj-lt"/>
                <a:ea typeface="Calibri"/>
                <a:cs typeface="Times New Roman"/>
              </a:rPr>
              <a:t>proven </a:t>
            </a:r>
            <a:r>
              <a:rPr lang="en-US" sz="2800" dirty="0">
                <a:latin typeface="+mj-lt"/>
                <a:ea typeface="Calibri"/>
                <a:cs typeface="Times New Roman"/>
              </a:rPr>
              <a:t>the thesis. </a:t>
            </a:r>
            <a:endParaRPr lang="en-US" sz="2800" dirty="0" smtClean="0">
              <a:latin typeface="+mj-lt"/>
              <a:ea typeface="Calibri"/>
              <a:cs typeface="Times New Roman"/>
            </a:endParaRPr>
          </a:p>
          <a:p>
            <a:pPr>
              <a:lnSpc>
                <a:spcPct val="115000"/>
              </a:lnSpc>
              <a:spcBef>
                <a:spcPts val="0"/>
              </a:spcBef>
            </a:pPr>
            <a:r>
              <a:rPr lang="en-US" sz="2800" dirty="0" smtClean="0">
                <a:latin typeface="+mj-lt"/>
                <a:ea typeface="Calibri"/>
                <a:cs typeface="Times New Roman"/>
              </a:rPr>
              <a:t>Examples: </a:t>
            </a:r>
          </a:p>
          <a:p>
            <a:pPr marL="274320" lvl="1" indent="0">
              <a:lnSpc>
                <a:spcPct val="115000"/>
              </a:lnSpc>
              <a:spcBef>
                <a:spcPts val="0"/>
              </a:spcBef>
              <a:buNone/>
            </a:pPr>
            <a:r>
              <a:rPr lang="en-US" sz="2400" dirty="0" smtClean="0">
                <a:solidFill>
                  <a:schemeClr val="bg2">
                    <a:lumMod val="25000"/>
                  </a:schemeClr>
                </a:solidFill>
                <a:latin typeface="+mj-lt"/>
                <a:ea typeface="Calibri"/>
                <a:cs typeface="Times New Roman"/>
              </a:rPr>
              <a:t>The evidence is clear: the traditional concept of marriage is failing.</a:t>
            </a:r>
          </a:p>
          <a:p>
            <a:pPr marL="274320" lvl="1" indent="0">
              <a:lnSpc>
                <a:spcPct val="115000"/>
              </a:lnSpc>
              <a:spcBef>
                <a:spcPts val="0"/>
              </a:spcBef>
              <a:buNone/>
            </a:pPr>
            <a:r>
              <a:rPr lang="en-US" sz="2400" dirty="0" smtClean="0">
                <a:solidFill>
                  <a:schemeClr val="bg2">
                    <a:lumMod val="25000"/>
                  </a:schemeClr>
                </a:solidFill>
                <a:latin typeface="+mj-lt"/>
                <a:ea typeface="Calibri"/>
                <a:cs typeface="Times New Roman"/>
              </a:rPr>
              <a:t>--OR—</a:t>
            </a:r>
          </a:p>
          <a:p>
            <a:pPr marL="274320" lvl="1" indent="0">
              <a:lnSpc>
                <a:spcPct val="115000"/>
              </a:lnSpc>
              <a:spcBef>
                <a:spcPts val="0"/>
              </a:spcBef>
              <a:buNone/>
            </a:pPr>
            <a:r>
              <a:rPr lang="en-US" sz="2400" dirty="0" smtClean="0">
                <a:solidFill>
                  <a:schemeClr val="bg2">
                    <a:lumMod val="25000"/>
                  </a:schemeClr>
                </a:solidFill>
                <a:latin typeface="+mj-lt"/>
                <a:ea typeface="Calibri"/>
                <a:cs typeface="Times New Roman"/>
              </a:rPr>
              <a:t>While the concept of marriage is not what it once was, this does not mean that marriage has collapsed; it simply means that the definition </a:t>
            </a:r>
            <a:r>
              <a:rPr lang="en-US" sz="2400" dirty="0" smtClean="0">
                <a:solidFill>
                  <a:schemeClr val="bg2">
                    <a:lumMod val="25000"/>
                  </a:schemeClr>
                </a:solidFill>
                <a:latin typeface="+mj-lt"/>
                <a:ea typeface="Calibri"/>
                <a:cs typeface="Times New Roman"/>
              </a:rPr>
              <a:t>has changed. </a:t>
            </a:r>
            <a:endParaRPr lang="en-US" sz="2800" dirty="0">
              <a:latin typeface="+mj-lt"/>
              <a:ea typeface="Calibri"/>
              <a:cs typeface="Times New Roman"/>
            </a:endParaRPr>
          </a:p>
          <a:p>
            <a:endParaRPr lang="en-US" dirty="0"/>
          </a:p>
        </p:txBody>
      </p:sp>
      <p:sp>
        <p:nvSpPr>
          <p:cNvPr id="4" name="Isosceles Triangle 3"/>
          <p:cNvSpPr/>
          <p:nvPr/>
        </p:nvSpPr>
        <p:spPr>
          <a:xfrm>
            <a:off x="685800" y="304800"/>
            <a:ext cx="1524000" cy="838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516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382000" cy="1143000"/>
          </a:xfrm>
        </p:spPr>
        <p:txBody>
          <a:bodyPr/>
          <a:lstStyle/>
          <a:p>
            <a:pPr eaLnBrk="1" hangingPunct="1"/>
            <a:r>
              <a:rPr lang="en-US" altLang="en-US" dirty="0" smtClean="0">
                <a:solidFill>
                  <a:srgbClr val="CC0000"/>
                </a:solidFill>
              </a:rPr>
              <a:t>Response to an EAP PROMPT:</a:t>
            </a:r>
            <a:br>
              <a:rPr lang="en-US" altLang="en-US" dirty="0" smtClean="0">
                <a:solidFill>
                  <a:srgbClr val="CC0000"/>
                </a:solidFill>
              </a:rPr>
            </a:br>
            <a:r>
              <a:rPr lang="en-US" altLang="en-US" dirty="0" smtClean="0">
                <a:solidFill>
                  <a:srgbClr val="CC0000"/>
                </a:solidFill>
              </a:rPr>
              <a:t>What are they    really testing??</a:t>
            </a:r>
          </a:p>
        </p:txBody>
      </p:sp>
      <p:sp>
        <p:nvSpPr>
          <p:cNvPr id="15363" name="Rectangle 3"/>
          <p:cNvSpPr>
            <a:spLocks noGrp="1" noChangeArrowheads="1"/>
          </p:cNvSpPr>
          <p:nvPr>
            <p:ph type="body" idx="1"/>
          </p:nvPr>
        </p:nvSpPr>
        <p:spPr>
          <a:xfrm>
            <a:off x="152400" y="1447800"/>
            <a:ext cx="8763000" cy="5105400"/>
          </a:xfrm>
        </p:spPr>
        <p:txBody>
          <a:bodyPr/>
          <a:lstStyle/>
          <a:p>
            <a:pPr marL="609600" indent="-609600" eaLnBrk="1" hangingPunct="1">
              <a:spcBef>
                <a:spcPts val="500"/>
              </a:spcBef>
              <a:buFontTx/>
              <a:buAutoNum type="arabicPeriod"/>
            </a:pPr>
            <a:r>
              <a:rPr lang="en-US" altLang="en-US" sz="2800" dirty="0" smtClean="0">
                <a:solidFill>
                  <a:srgbClr val="003366"/>
                </a:solidFill>
              </a:rPr>
              <a:t>Can you read and understand the opinion of someone else?</a:t>
            </a:r>
          </a:p>
          <a:p>
            <a:pPr marL="990600" lvl="1" indent="-533400" eaLnBrk="1" hangingPunct="1">
              <a:spcBef>
                <a:spcPts val="500"/>
              </a:spcBef>
              <a:buFontTx/>
              <a:buNone/>
            </a:pPr>
            <a:r>
              <a:rPr lang="en-US" altLang="en-US" dirty="0" smtClean="0"/>
              <a:t>	</a:t>
            </a:r>
            <a:r>
              <a:rPr lang="en-US" altLang="en-US" sz="2400" b="1" dirty="0" smtClean="0">
                <a:solidFill>
                  <a:srgbClr val="339933"/>
                </a:solidFill>
                <a:sym typeface="Wingdings" pitchFamily="2" charset="2"/>
              </a:rPr>
              <a:t> reading skills</a:t>
            </a:r>
            <a:endParaRPr lang="en-US" altLang="en-US" sz="2400" b="1" dirty="0" smtClean="0">
              <a:solidFill>
                <a:srgbClr val="339933"/>
              </a:solidFill>
            </a:endParaRPr>
          </a:p>
          <a:p>
            <a:pPr marL="609600" indent="-609600" eaLnBrk="1" hangingPunct="1">
              <a:spcBef>
                <a:spcPts val="500"/>
              </a:spcBef>
              <a:buFontTx/>
              <a:buAutoNum type="arabicPeriod"/>
            </a:pPr>
            <a:r>
              <a:rPr lang="en-US" altLang="en-US" sz="2800" dirty="0" smtClean="0">
                <a:solidFill>
                  <a:srgbClr val="003366"/>
                </a:solidFill>
              </a:rPr>
              <a:t>Can you think of an educated response using evidence &amp; support from your life / what you’ve learned in life?</a:t>
            </a:r>
          </a:p>
          <a:p>
            <a:pPr marL="1371600" lvl="2" indent="-457200" eaLnBrk="1" hangingPunct="1">
              <a:spcBef>
                <a:spcPts val="500"/>
              </a:spcBef>
              <a:buFontTx/>
              <a:buNone/>
            </a:pPr>
            <a:r>
              <a:rPr lang="en-US" altLang="en-US" sz="2400" b="1" dirty="0" smtClean="0">
                <a:solidFill>
                  <a:srgbClr val="339933"/>
                </a:solidFill>
                <a:sym typeface="Wingdings" pitchFamily="2" charset="2"/>
              </a:rPr>
              <a:t> supporting your argument  </a:t>
            </a:r>
            <a:r>
              <a:rPr lang="en-US" altLang="en-US" b="1" dirty="0" smtClean="0">
                <a:solidFill>
                  <a:srgbClr val="339933"/>
                </a:solidFill>
                <a:sym typeface="Wingdings" pitchFamily="2" charset="2"/>
              </a:rPr>
              <a:t>(critical thinking)</a:t>
            </a:r>
            <a:endParaRPr lang="en-US" altLang="en-US" b="1" dirty="0" smtClean="0">
              <a:solidFill>
                <a:srgbClr val="339933"/>
              </a:solidFill>
            </a:endParaRPr>
          </a:p>
          <a:p>
            <a:pPr marL="609600" indent="-609600" eaLnBrk="1" hangingPunct="1">
              <a:spcBef>
                <a:spcPts val="500"/>
              </a:spcBef>
              <a:buFontTx/>
              <a:buAutoNum type="arabicPeriod"/>
            </a:pPr>
            <a:r>
              <a:rPr lang="en-US" altLang="en-US" sz="2800" dirty="0" smtClean="0">
                <a:solidFill>
                  <a:srgbClr val="003366"/>
                </a:solidFill>
              </a:rPr>
              <a:t>Can you articulate those ideas in writing so that someone you don’t know can understand your opinion?</a:t>
            </a:r>
          </a:p>
          <a:p>
            <a:pPr marL="1371600" lvl="2" indent="-457200" eaLnBrk="1" hangingPunct="1">
              <a:spcBef>
                <a:spcPts val="500"/>
              </a:spcBef>
              <a:buFontTx/>
              <a:buNone/>
            </a:pPr>
            <a:r>
              <a:rPr lang="en-US" altLang="en-US" sz="2400" b="1" dirty="0" smtClean="0">
                <a:solidFill>
                  <a:srgbClr val="339933"/>
                </a:solidFill>
                <a:sym typeface="Wingdings" pitchFamily="2" charset="2"/>
              </a:rPr>
              <a:t> writing / organizational skills</a:t>
            </a:r>
            <a:endParaRPr lang="en-US" altLang="en-US" sz="2400" b="1" dirty="0" smtClean="0">
              <a:solidFill>
                <a:srgbClr val="339933"/>
              </a:solidFill>
            </a:endParaRPr>
          </a:p>
        </p:txBody>
      </p:sp>
    </p:spTree>
    <p:extLst>
      <p:ext uri="{BB962C8B-B14F-4D97-AF65-F5344CB8AC3E}">
        <p14:creationId xmlns:p14="http://schemas.microsoft.com/office/powerpoint/2010/main" val="687325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Conclusion</a:t>
            </a:r>
            <a:endParaRPr lang="en-US" b="1" dirty="0"/>
          </a:p>
        </p:txBody>
      </p:sp>
      <p:sp>
        <p:nvSpPr>
          <p:cNvPr id="3" name="Content Placeholder 2"/>
          <p:cNvSpPr>
            <a:spLocks noGrp="1"/>
          </p:cNvSpPr>
          <p:nvPr>
            <p:ph sz="quarter" idx="1"/>
          </p:nvPr>
        </p:nvSpPr>
        <p:spPr/>
        <p:txBody>
          <a:bodyPr>
            <a:normAutofit fontScale="92500"/>
          </a:bodyPr>
          <a:lstStyle/>
          <a:p>
            <a:r>
              <a:rPr lang="en-US" dirty="0" smtClean="0"/>
              <a:t>II- Review your main points. </a:t>
            </a:r>
          </a:p>
          <a:p>
            <a:r>
              <a:rPr lang="en-US" dirty="0" smtClean="0"/>
              <a:t>Refresh the reader’s memory of the concise points you’ve made. Touch on the main topics of each paragraph. 	</a:t>
            </a:r>
          </a:p>
          <a:p>
            <a:r>
              <a:rPr lang="en-US" dirty="0" smtClean="0"/>
              <a:t>Examples: </a:t>
            </a:r>
          </a:p>
          <a:p>
            <a:pPr marL="274320" lvl="1" indent="0">
              <a:buNone/>
            </a:pPr>
            <a:r>
              <a:rPr lang="en-US" dirty="0" smtClean="0">
                <a:solidFill>
                  <a:schemeClr val="bg2">
                    <a:lumMod val="25000"/>
                  </a:schemeClr>
                </a:solidFill>
              </a:rPr>
              <a:t>Because of a lack of dedication by one or both partners, the significant increase in years lived, as well as the concept that people are always seeking more in every aspect of their lives, including with their partners, the concept of marriage is collapsing in society. </a:t>
            </a:r>
          </a:p>
          <a:p>
            <a:pPr marL="274320" lvl="1" indent="0">
              <a:buNone/>
            </a:pPr>
            <a:r>
              <a:rPr lang="en-US" dirty="0" smtClean="0">
                <a:solidFill>
                  <a:schemeClr val="bg2">
                    <a:lumMod val="25000"/>
                  </a:schemeClr>
                </a:solidFill>
              </a:rPr>
              <a:t>--OR—</a:t>
            </a:r>
          </a:p>
          <a:p>
            <a:pPr marL="274320" lvl="1" indent="0">
              <a:buNone/>
            </a:pPr>
            <a:r>
              <a:rPr lang="en-US" dirty="0" smtClean="0">
                <a:solidFill>
                  <a:schemeClr val="bg2">
                    <a:lumMod val="25000"/>
                  </a:schemeClr>
                </a:solidFill>
              </a:rPr>
              <a:t>The environmental factors, social norms and changing definition of marriage does not equate to the failure of marriage; it simply contributes to changing attitudes towards the institution itself. </a:t>
            </a:r>
          </a:p>
          <a:p>
            <a:pPr lvl="1"/>
            <a:endParaRPr lang="en-US" dirty="0"/>
          </a:p>
        </p:txBody>
      </p:sp>
    </p:spTree>
    <p:extLst>
      <p:ext uri="{BB962C8B-B14F-4D97-AF65-F5344CB8AC3E}">
        <p14:creationId xmlns:p14="http://schemas.microsoft.com/office/powerpoint/2010/main" val="3808245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Conclusion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III. Make a closing statement that leaves a final impression. Do not introduce new information, but possibly pose a challenge, question the reader, or leave them with a powerful thought. </a:t>
            </a:r>
            <a:endParaRPr lang="en-US" dirty="0" smtClean="0"/>
          </a:p>
          <a:p>
            <a:r>
              <a:rPr lang="en-US" dirty="0" smtClean="0"/>
              <a:t>Example: </a:t>
            </a:r>
          </a:p>
          <a:p>
            <a:pPr marL="274320" lvl="1" indent="0">
              <a:buNone/>
            </a:pPr>
            <a:r>
              <a:rPr lang="en-US" dirty="0">
                <a:solidFill>
                  <a:schemeClr val="bg2">
                    <a:lumMod val="25000"/>
                  </a:schemeClr>
                </a:solidFill>
              </a:rPr>
              <a:t>	</a:t>
            </a:r>
            <a:r>
              <a:rPr lang="en-US" dirty="0" smtClean="0">
                <a:solidFill>
                  <a:schemeClr val="bg2">
                    <a:lumMod val="25000"/>
                  </a:schemeClr>
                </a:solidFill>
              </a:rPr>
              <a:t>If people continue to degrade the sanctity of marriage, the 	institution will no longer exist. There must be a change in attitude 	towards marriage in order to keep the institution alive. </a:t>
            </a:r>
          </a:p>
          <a:p>
            <a:pPr marL="274320" lvl="1" indent="0">
              <a:buNone/>
            </a:pPr>
            <a:r>
              <a:rPr lang="en-US" dirty="0" smtClean="0">
                <a:solidFill>
                  <a:schemeClr val="bg2">
                    <a:lumMod val="25000"/>
                  </a:schemeClr>
                </a:solidFill>
              </a:rPr>
              <a:t>--OR—</a:t>
            </a:r>
          </a:p>
          <a:p>
            <a:pPr marL="274320" lvl="1" indent="0">
              <a:buNone/>
            </a:pPr>
            <a:r>
              <a:rPr lang="en-US" dirty="0">
                <a:solidFill>
                  <a:schemeClr val="bg2">
                    <a:lumMod val="25000"/>
                  </a:schemeClr>
                </a:solidFill>
              </a:rPr>
              <a:t>	</a:t>
            </a:r>
            <a:r>
              <a:rPr lang="en-US" dirty="0" smtClean="0">
                <a:solidFill>
                  <a:schemeClr val="bg2">
                    <a:lumMod val="25000"/>
                  </a:schemeClr>
                </a:solidFill>
              </a:rPr>
              <a:t>Change does not always equal collapse. The definition of 	marriage is changing, as are the people who enter into it. If 	people are willing to accept these changes, then marriage 	will no longer be considered a failing institution. </a:t>
            </a:r>
            <a:endParaRPr lang="en-US" dirty="0">
              <a:solidFill>
                <a:schemeClr val="bg2">
                  <a:lumMod val="25000"/>
                </a:schemeClr>
              </a:solidFill>
            </a:endParaRPr>
          </a:p>
        </p:txBody>
      </p:sp>
    </p:spTree>
    <p:extLst>
      <p:ext uri="{BB962C8B-B14F-4D97-AF65-F5344CB8AC3E}">
        <p14:creationId xmlns:p14="http://schemas.microsoft.com/office/powerpoint/2010/main" val="3819548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Things to Remember</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When writing a formal essay, your tone must remain formal as well. Speak as if you’re speaking to the president. </a:t>
            </a:r>
            <a:r>
              <a:rPr lang="en-US" dirty="0"/>
              <a:t>Avoid slang. </a:t>
            </a:r>
          </a:p>
          <a:p>
            <a:r>
              <a:rPr lang="en-US" dirty="0" smtClean="0"/>
              <a:t>Maintain the same tense throughout your essay:       If you speak in past tense, stay in past tense, etc. </a:t>
            </a:r>
          </a:p>
          <a:p>
            <a:r>
              <a:rPr lang="en-US" dirty="0" smtClean="0"/>
              <a:t>Be careful not to repeat yourself. </a:t>
            </a:r>
          </a:p>
          <a:p>
            <a:r>
              <a:rPr lang="en-US" dirty="0" smtClean="0"/>
              <a:t>TITLE </a:t>
            </a:r>
            <a:r>
              <a:rPr lang="en-US" smtClean="0"/>
              <a:t>your essay!</a:t>
            </a:r>
            <a:endParaRPr lang="en-US" dirty="0" smtClean="0"/>
          </a:p>
          <a:p>
            <a:r>
              <a:rPr lang="en-US" dirty="0" smtClean="0"/>
              <a:t>ORGANIZE, ORGANIZE, ORGANIZE!!! Each paragraph should have a specific topic, and do not veer from that topic. </a:t>
            </a:r>
            <a:endParaRPr lang="en-US" dirty="0"/>
          </a:p>
        </p:txBody>
      </p:sp>
    </p:spTree>
    <p:extLst>
      <p:ext uri="{BB962C8B-B14F-4D97-AF65-F5344CB8AC3E}">
        <p14:creationId xmlns:p14="http://schemas.microsoft.com/office/powerpoint/2010/main" val="503534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1752" y="228600"/>
            <a:ext cx="8534400" cy="914400"/>
          </a:xfrm>
        </p:spPr>
        <p:txBody>
          <a:bodyPr>
            <a:normAutofit/>
          </a:bodyPr>
          <a:lstStyle/>
          <a:p>
            <a:pPr eaLnBrk="1" hangingPunct="1">
              <a:defRPr/>
            </a:pPr>
            <a:r>
              <a:rPr lang="en-US" altLang="en-US" sz="5400" smtClean="0">
                <a:solidFill>
                  <a:srgbClr val="660066"/>
                </a:solidFill>
                <a:effectLst>
                  <a:outerShdw blurRad="38100" dist="38100" dir="2700000" algn="tl">
                    <a:srgbClr val="C0C0C0"/>
                  </a:outerShdw>
                </a:effectLst>
              </a:rPr>
              <a:t>(sample) </a:t>
            </a:r>
            <a:r>
              <a:rPr lang="en-US" altLang="en-US" sz="5400" dirty="0" smtClean="0">
                <a:solidFill>
                  <a:srgbClr val="660066"/>
                </a:solidFill>
                <a:effectLst>
                  <a:outerShdw blurRad="38100" dist="38100" dir="2700000" algn="tl">
                    <a:srgbClr val="C0C0C0"/>
                  </a:outerShdw>
                </a:effectLst>
              </a:rPr>
              <a:t>PROMPT</a:t>
            </a:r>
          </a:p>
        </p:txBody>
      </p:sp>
      <p:sp>
        <p:nvSpPr>
          <p:cNvPr id="2" name="Content Placeholder 1"/>
          <p:cNvSpPr>
            <a:spLocks noGrp="1"/>
          </p:cNvSpPr>
          <p:nvPr>
            <p:ph sz="quarter" idx="1"/>
          </p:nvPr>
        </p:nvSpPr>
        <p:spPr>
          <a:xfrm>
            <a:off x="152400" y="1527048"/>
            <a:ext cx="8839200" cy="5178552"/>
          </a:xfrm>
        </p:spPr>
        <p:txBody>
          <a:bodyPr>
            <a:normAutofit/>
          </a:bodyPr>
          <a:lstStyle/>
          <a:p>
            <a:pPr marL="0" indent="0" algn="ctr">
              <a:buNone/>
            </a:pPr>
            <a:r>
              <a:rPr lang="en-US" sz="2200" dirty="0" smtClean="0"/>
              <a:t>“Across </a:t>
            </a:r>
            <a:r>
              <a:rPr lang="en-US" sz="2200" dirty="0"/>
              <a:t>the globe, increasing numbers of women and </a:t>
            </a:r>
            <a:r>
              <a:rPr lang="en-US" sz="2200" dirty="0" smtClean="0"/>
              <a:t>men are </a:t>
            </a:r>
            <a:r>
              <a:rPr lang="en-US" sz="2200" dirty="0"/>
              <a:t>not simply postponing marriage, but forgoing it altogether. For the first time in American history, a majority of adults now live outside of marriage—as single parents, as partners in a cohabitating relationship, or as singles</a:t>
            </a:r>
            <a:r>
              <a:rPr lang="en-US" sz="2200" dirty="0" smtClean="0"/>
              <a:t>. Clearly, marriage is in retreat worldwide.”   Steven </a:t>
            </a:r>
            <a:r>
              <a:rPr lang="en-US" sz="2200" dirty="0" err="1" smtClean="0"/>
              <a:t>Mintz</a:t>
            </a:r>
            <a:r>
              <a:rPr lang="en-US" sz="2200" dirty="0" smtClean="0"/>
              <a:t>, marriage counselor, psychologist,                              author of </a:t>
            </a:r>
            <a:r>
              <a:rPr lang="en-US" sz="2200" i="1" dirty="0" smtClean="0"/>
              <a:t>The Prime of Life</a:t>
            </a:r>
            <a:r>
              <a:rPr lang="en-US" sz="2400" i="1" dirty="0" smtClean="0"/>
              <a:t> </a:t>
            </a:r>
            <a:endParaRPr lang="en-US" altLang="en-US" sz="2400" i="1" dirty="0" smtClean="0">
              <a:effectLst>
                <a:outerShdw blurRad="38100" dist="38100" dir="2700000" algn="tl">
                  <a:srgbClr val="C0C0C0"/>
                </a:outerShdw>
              </a:effectLst>
            </a:endParaRPr>
          </a:p>
          <a:p>
            <a:pPr marL="0" indent="0" algn="ctr">
              <a:buNone/>
            </a:pPr>
            <a:endParaRPr lang="en-US" altLang="en-US" sz="1200" dirty="0">
              <a:effectLst>
                <a:outerShdw blurRad="38100" dist="38100" dir="2700000" algn="tl">
                  <a:srgbClr val="C0C0C0"/>
                </a:outerShdw>
              </a:effectLst>
            </a:endParaRPr>
          </a:p>
          <a:p>
            <a:pPr marL="0" indent="0" algn="ctr">
              <a:buNone/>
            </a:pPr>
            <a:r>
              <a:rPr lang="en-US" altLang="en-US" sz="3000" dirty="0" smtClean="0">
                <a:effectLst>
                  <a:outerShdw blurRad="38100" dist="38100" dir="2700000" algn="tl">
                    <a:srgbClr val="C0C0C0"/>
                  </a:outerShdw>
                </a:effectLst>
              </a:rPr>
              <a:t>As an institution, is marriage doomed today? </a:t>
            </a:r>
          </a:p>
          <a:p>
            <a:pPr marL="0" indent="0" algn="ctr">
              <a:buNone/>
            </a:pPr>
            <a:endParaRPr lang="en-US" altLang="en-US" sz="1400" dirty="0" smtClean="0">
              <a:effectLst>
                <a:outerShdw blurRad="38100" dist="38100" dir="2700000" algn="tl">
                  <a:srgbClr val="C0C0C0"/>
                </a:outerShdw>
              </a:effectLst>
            </a:endParaRPr>
          </a:p>
          <a:p>
            <a:pPr marL="0" indent="0" algn="ctr">
              <a:buNone/>
            </a:pPr>
            <a:r>
              <a:rPr lang="en-US" altLang="en-US" sz="2200" dirty="0" smtClean="0">
                <a:effectLst>
                  <a:outerShdw blurRad="38100" dist="38100" dir="2700000" algn="tl">
                    <a:srgbClr val="C0C0C0"/>
                  </a:outerShdw>
                </a:effectLst>
              </a:rPr>
              <a:t>Explain </a:t>
            </a:r>
            <a:r>
              <a:rPr lang="en-US" altLang="en-US" sz="2200" dirty="0">
                <a:effectLst>
                  <a:outerShdw blurRad="38100" dist="38100" dir="2700000" algn="tl">
                    <a:srgbClr val="C0C0C0"/>
                  </a:outerShdw>
                </a:effectLst>
              </a:rPr>
              <a:t>the writer’s claim and discuss the extent to which you agree or disagree with </a:t>
            </a:r>
            <a:r>
              <a:rPr lang="en-US" altLang="en-US" sz="2200" dirty="0" smtClean="0">
                <a:effectLst>
                  <a:outerShdw blurRad="38100" dist="38100" dir="2700000" algn="tl">
                    <a:srgbClr val="C0C0C0"/>
                  </a:outerShdw>
                </a:effectLst>
              </a:rPr>
              <a:t>his </a:t>
            </a:r>
            <a:r>
              <a:rPr lang="en-US" altLang="en-US" sz="2200" dirty="0">
                <a:effectLst>
                  <a:outerShdw blurRad="38100" dist="38100" dir="2700000" algn="tl">
                    <a:srgbClr val="C0C0C0"/>
                  </a:outerShdw>
                </a:effectLst>
              </a:rPr>
              <a:t>conclusion. Support your position, providing reasons and examples from your own experience, observations, or reading</a:t>
            </a:r>
            <a:r>
              <a:rPr lang="en-US" altLang="en-US" sz="2200" dirty="0" smtClean="0">
                <a:effectLst>
                  <a:outerShdw blurRad="38100" dist="38100" dir="2700000" algn="tl">
                    <a:srgbClr val="C0C0C0"/>
                  </a:outerShdw>
                </a:effectLst>
              </a:rPr>
              <a:t>.</a:t>
            </a:r>
            <a:endParaRPr lang="en-US" altLang="en-US" sz="2200" dirty="0">
              <a:solidFill>
                <a:srgbClr val="660066"/>
              </a:solidFill>
              <a:effectLst>
                <a:outerShdw blurRad="38100" dist="38100" dir="2700000" algn="tl">
                  <a:srgbClr val="C0C0C0"/>
                </a:outerShdw>
              </a:effectLst>
            </a:endParaRPr>
          </a:p>
        </p:txBody>
      </p:sp>
    </p:spTree>
    <p:extLst>
      <p:ext uri="{BB962C8B-B14F-4D97-AF65-F5344CB8AC3E}">
        <p14:creationId xmlns:p14="http://schemas.microsoft.com/office/powerpoint/2010/main" val="23030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Before you WRITE…</a:t>
            </a:r>
            <a:endParaRPr lang="en-US" sz="3600" b="1" dirty="0"/>
          </a:p>
        </p:txBody>
      </p:sp>
      <p:sp>
        <p:nvSpPr>
          <p:cNvPr id="3" name="Content Placeholder 2"/>
          <p:cNvSpPr>
            <a:spLocks noGrp="1"/>
          </p:cNvSpPr>
          <p:nvPr>
            <p:ph sz="quarter" idx="1"/>
          </p:nvPr>
        </p:nvSpPr>
        <p:spPr/>
        <p:txBody>
          <a:bodyPr/>
          <a:lstStyle/>
          <a:p>
            <a:r>
              <a:rPr lang="en-US" dirty="0" smtClean="0"/>
              <a:t>Make sure you understand the prompt AND the writer’s claim (opinion)</a:t>
            </a:r>
          </a:p>
          <a:p>
            <a:r>
              <a:rPr lang="en-US" dirty="0" smtClean="0"/>
              <a:t>Formulate your own opinion (agree or disagree)</a:t>
            </a:r>
          </a:p>
          <a:p>
            <a:r>
              <a:rPr lang="en-US" dirty="0" smtClean="0"/>
              <a:t>Organize your thoughts (which ideas/examples will be in which paragraph, the number of body paragraphs, place strongest arguments last)</a:t>
            </a:r>
            <a:endParaRPr lang="en-US" dirty="0"/>
          </a:p>
        </p:txBody>
      </p:sp>
    </p:spTree>
    <p:extLst>
      <p:ext uri="{BB962C8B-B14F-4D97-AF65-F5344CB8AC3E}">
        <p14:creationId xmlns:p14="http://schemas.microsoft.com/office/powerpoint/2010/main" val="468632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Introduction</a:t>
            </a:r>
            <a:r>
              <a:rPr lang="en-US" dirty="0" smtClean="0"/>
              <a:t> </a:t>
            </a:r>
            <a:endParaRPr lang="en-US" dirty="0"/>
          </a:p>
        </p:txBody>
      </p:sp>
      <p:sp>
        <p:nvSpPr>
          <p:cNvPr id="3" name="Content Placeholder 2"/>
          <p:cNvSpPr>
            <a:spLocks noGrp="1"/>
          </p:cNvSpPr>
          <p:nvPr>
            <p:ph sz="quarter" idx="1"/>
          </p:nvPr>
        </p:nvSpPr>
        <p:spPr/>
        <p:txBody>
          <a:bodyPr>
            <a:normAutofit/>
          </a:bodyPr>
          <a:lstStyle/>
          <a:p>
            <a:pPr lvl="0"/>
            <a:r>
              <a:rPr lang="en-US" sz="2800" dirty="0" smtClean="0"/>
              <a:t>I. Hook- </a:t>
            </a:r>
            <a:endParaRPr lang="en-US" sz="2800" dirty="0"/>
          </a:p>
          <a:p>
            <a:pPr lvl="1"/>
            <a:r>
              <a:rPr lang="en-US" sz="2400" dirty="0">
                <a:solidFill>
                  <a:schemeClr val="bg2">
                    <a:lumMod val="25000"/>
                  </a:schemeClr>
                </a:solidFill>
              </a:rPr>
              <a:t>Draw the reader into your topic by </a:t>
            </a:r>
            <a:r>
              <a:rPr lang="en-US" sz="2400" i="1" dirty="0">
                <a:solidFill>
                  <a:schemeClr val="bg2">
                    <a:lumMod val="25000"/>
                  </a:schemeClr>
                </a:solidFill>
              </a:rPr>
              <a:t>giving an anecdote</a:t>
            </a:r>
            <a:r>
              <a:rPr lang="en-US" sz="2400" dirty="0">
                <a:solidFill>
                  <a:schemeClr val="bg2">
                    <a:lumMod val="25000"/>
                  </a:schemeClr>
                </a:solidFill>
              </a:rPr>
              <a:t>, </a:t>
            </a:r>
            <a:r>
              <a:rPr lang="en-US" sz="2400" i="1" dirty="0">
                <a:solidFill>
                  <a:schemeClr val="bg2">
                    <a:lumMod val="25000"/>
                  </a:schemeClr>
                </a:solidFill>
              </a:rPr>
              <a:t>stating a statistic</a:t>
            </a:r>
            <a:r>
              <a:rPr lang="en-US" sz="2400" dirty="0">
                <a:solidFill>
                  <a:schemeClr val="bg2">
                    <a:lumMod val="25000"/>
                  </a:schemeClr>
                </a:solidFill>
              </a:rPr>
              <a:t>, </a:t>
            </a:r>
            <a:r>
              <a:rPr lang="en-US" sz="2400" i="1" dirty="0">
                <a:solidFill>
                  <a:schemeClr val="bg2">
                    <a:lumMod val="25000"/>
                  </a:schemeClr>
                </a:solidFill>
              </a:rPr>
              <a:t>giving a general </a:t>
            </a:r>
            <a:r>
              <a:rPr lang="en-US" sz="2400" i="1" dirty="0" smtClean="0">
                <a:solidFill>
                  <a:schemeClr val="bg2">
                    <a:lumMod val="25000"/>
                  </a:schemeClr>
                </a:solidFill>
              </a:rPr>
              <a:t>statement</a:t>
            </a:r>
            <a:r>
              <a:rPr lang="en-US" sz="2400" dirty="0" smtClean="0">
                <a:solidFill>
                  <a:schemeClr val="bg2">
                    <a:lumMod val="25000"/>
                  </a:schemeClr>
                </a:solidFill>
              </a:rPr>
              <a:t>, or </a:t>
            </a:r>
            <a:r>
              <a:rPr lang="en-US" sz="2400" i="1" dirty="0" smtClean="0">
                <a:solidFill>
                  <a:schemeClr val="bg2">
                    <a:lumMod val="25000"/>
                  </a:schemeClr>
                </a:solidFill>
              </a:rPr>
              <a:t>creating a concession statement </a:t>
            </a:r>
            <a:r>
              <a:rPr lang="en-US" sz="2400" dirty="0">
                <a:solidFill>
                  <a:schemeClr val="bg2">
                    <a:lumMod val="25000"/>
                  </a:schemeClr>
                </a:solidFill>
              </a:rPr>
              <a:t>about the topic that is </a:t>
            </a:r>
            <a:r>
              <a:rPr lang="en-US" sz="2400" dirty="0" smtClean="0">
                <a:solidFill>
                  <a:schemeClr val="bg2">
                    <a:lumMod val="25000"/>
                  </a:schemeClr>
                </a:solidFill>
              </a:rPr>
              <a:t>  of </a:t>
            </a:r>
            <a:r>
              <a:rPr lang="en-US" sz="2400" dirty="0">
                <a:solidFill>
                  <a:schemeClr val="bg2">
                    <a:lumMod val="25000"/>
                  </a:schemeClr>
                </a:solidFill>
              </a:rPr>
              <a:t>interest for the reader</a:t>
            </a:r>
            <a:r>
              <a:rPr lang="en-US" sz="2400" dirty="0" smtClean="0">
                <a:solidFill>
                  <a:schemeClr val="bg2">
                    <a:lumMod val="25000"/>
                  </a:schemeClr>
                </a:solidFill>
              </a:rPr>
              <a:t>.</a:t>
            </a:r>
            <a:endParaRPr lang="en-US" sz="2400" dirty="0">
              <a:solidFill>
                <a:schemeClr val="bg2">
                  <a:lumMod val="25000"/>
                </a:schemeClr>
              </a:solidFill>
            </a:endParaRPr>
          </a:p>
          <a:p>
            <a:pPr lvl="1">
              <a:buFont typeface="Courier New" pitchFamily="49" charset="0"/>
              <a:buChar char="o"/>
            </a:pPr>
            <a:r>
              <a:rPr lang="en-US" sz="2400" dirty="0" smtClean="0">
                <a:solidFill>
                  <a:schemeClr val="bg2">
                    <a:lumMod val="25000"/>
                  </a:schemeClr>
                </a:solidFill>
              </a:rPr>
              <a:t>Warm </a:t>
            </a:r>
            <a:r>
              <a:rPr lang="en-US" sz="2400" dirty="0">
                <a:solidFill>
                  <a:schemeClr val="bg2">
                    <a:lumMod val="25000"/>
                  </a:schemeClr>
                </a:solidFill>
              </a:rPr>
              <a:t>them up. Don’t throw them into the pool! Let them dip a toe! </a:t>
            </a:r>
            <a:endParaRPr lang="en-US" sz="2400" dirty="0" smtClean="0">
              <a:solidFill>
                <a:schemeClr val="bg2">
                  <a:lumMod val="25000"/>
                </a:schemeClr>
              </a:solidFill>
            </a:endParaRPr>
          </a:p>
          <a:p>
            <a:pPr lvl="1">
              <a:buFont typeface="Courier New" pitchFamily="49" charset="0"/>
              <a:buChar char="o"/>
            </a:pPr>
            <a:r>
              <a:rPr lang="en-US" sz="2400" dirty="0" smtClean="0">
                <a:solidFill>
                  <a:schemeClr val="bg2">
                    <a:lumMod val="25000"/>
                  </a:schemeClr>
                </a:solidFill>
              </a:rPr>
              <a:t>Here are some examples of hooks that you could use if you were asked to write an essay about the collapse of marriage: </a:t>
            </a:r>
            <a:endParaRPr lang="en-US" sz="2400" dirty="0">
              <a:solidFill>
                <a:schemeClr val="bg2">
                  <a:lumMod val="25000"/>
                </a:schemeClr>
              </a:solidFill>
            </a:endParaRPr>
          </a:p>
          <a:p>
            <a:endParaRPr lang="en-US" dirty="0"/>
          </a:p>
        </p:txBody>
      </p:sp>
    </p:spTree>
    <p:extLst>
      <p:ext uri="{BB962C8B-B14F-4D97-AF65-F5344CB8AC3E}">
        <p14:creationId xmlns:p14="http://schemas.microsoft.com/office/powerpoint/2010/main" val="2421157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ANECDOTE</a:t>
            </a:r>
            <a:endParaRPr lang="en-US" b="1" dirty="0"/>
          </a:p>
        </p:txBody>
      </p:sp>
      <p:sp>
        <p:nvSpPr>
          <p:cNvPr id="3" name="Content Placeholder 2"/>
          <p:cNvSpPr>
            <a:spLocks noGrp="1"/>
          </p:cNvSpPr>
          <p:nvPr>
            <p:ph sz="quarter" idx="1"/>
          </p:nvPr>
        </p:nvSpPr>
        <p:spPr/>
        <p:txBody>
          <a:bodyPr>
            <a:normAutofit/>
          </a:bodyPr>
          <a:lstStyle/>
          <a:p>
            <a:r>
              <a:rPr lang="en-US" dirty="0" smtClean="0"/>
              <a:t>An anecdote is a little story or relatable statement that connects to the prompt. </a:t>
            </a:r>
          </a:p>
          <a:p>
            <a:pPr lvl="1"/>
            <a:r>
              <a:rPr lang="en-US" dirty="0" smtClean="0">
                <a:solidFill>
                  <a:schemeClr val="bg2">
                    <a:lumMod val="25000"/>
                  </a:schemeClr>
                </a:solidFill>
              </a:rPr>
              <a:t>Marty and Lee have been married 65 years and still claim to be very much in love. With couples like this still in the world, how can one claim that marriage is collapsing? </a:t>
            </a:r>
          </a:p>
          <a:p>
            <a:pPr marL="274320" lvl="1" indent="0">
              <a:buNone/>
            </a:pPr>
            <a:r>
              <a:rPr lang="en-US" dirty="0" smtClean="0">
                <a:solidFill>
                  <a:schemeClr val="bg2">
                    <a:lumMod val="25000"/>
                  </a:schemeClr>
                </a:solidFill>
              </a:rPr>
              <a:t>--OR--</a:t>
            </a:r>
          </a:p>
          <a:p>
            <a:pPr lvl="1"/>
            <a:r>
              <a:rPr lang="en-US" dirty="0" smtClean="0">
                <a:solidFill>
                  <a:schemeClr val="bg2">
                    <a:lumMod val="25000"/>
                  </a:schemeClr>
                </a:solidFill>
              </a:rPr>
              <a:t>Marty and Lee have been married 65 years and still claim to be very much in love. The sad truth is that this is a rarity, and couples like this are the small minority when it comes to lasting marriages.</a:t>
            </a:r>
            <a:endParaRPr lang="en-US" dirty="0">
              <a:solidFill>
                <a:schemeClr val="bg2">
                  <a:lumMod val="25000"/>
                </a:schemeClr>
              </a:solidFill>
            </a:endParaRPr>
          </a:p>
        </p:txBody>
      </p:sp>
    </p:spTree>
    <p:extLst>
      <p:ext uri="{BB962C8B-B14F-4D97-AF65-F5344CB8AC3E}">
        <p14:creationId xmlns:p14="http://schemas.microsoft.com/office/powerpoint/2010/main" val="1266115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 or Statistic </a:t>
            </a:r>
            <a:endParaRPr lang="en-US" b="1" dirty="0"/>
          </a:p>
        </p:txBody>
      </p:sp>
      <p:sp>
        <p:nvSpPr>
          <p:cNvPr id="3" name="Content Placeholder 2"/>
          <p:cNvSpPr>
            <a:spLocks noGrp="1"/>
          </p:cNvSpPr>
          <p:nvPr>
            <p:ph sz="quarter" idx="1"/>
          </p:nvPr>
        </p:nvSpPr>
        <p:spPr/>
        <p:txBody>
          <a:bodyPr>
            <a:normAutofit/>
          </a:bodyPr>
          <a:lstStyle/>
          <a:p>
            <a:r>
              <a:rPr lang="en-US" dirty="0" smtClean="0"/>
              <a:t>Giving a fact establishes credibility as well as provides a logical piece of evidence. (i.e. statistic)</a:t>
            </a:r>
          </a:p>
          <a:p>
            <a:pPr lvl="1"/>
            <a:r>
              <a:rPr lang="en-US" dirty="0" smtClean="0">
                <a:solidFill>
                  <a:schemeClr val="bg2">
                    <a:lumMod val="25000"/>
                  </a:schemeClr>
                </a:solidFill>
              </a:rPr>
              <a:t>It is said that 50% of marriages today end up in divorce. This statistic is skewed, however, because the total number of divorces is compared with the total number of marriages from one year. This does not account for the couples that were married in years prior that are filing for divorce in the one sample year.</a:t>
            </a:r>
          </a:p>
          <a:p>
            <a:pPr marL="274320" lvl="1" indent="0">
              <a:buNone/>
            </a:pPr>
            <a:r>
              <a:rPr lang="en-US" dirty="0" smtClean="0">
                <a:solidFill>
                  <a:schemeClr val="bg2">
                    <a:lumMod val="25000"/>
                  </a:schemeClr>
                </a:solidFill>
              </a:rPr>
              <a:t>--OR--</a:t>
            </a:r>
          </a:p>
          <a:p>
            <a:pPr lvl="1"/>
            <a:r>
              <a:rPr lang="en-US" dirty="0" smtClean="0">
                <a:solidFill>
                  <a:schemeClr val="bg2">
                    <a:lumMod val="25000"/>
                  </a:schemeClr>
                </a:solidFill>
              </a:rPr>
              <a:t>It is said that 50% of marriages end up in divorce. This is a staggering number and it is </a:t>
            </a:r>
            <a:r>
              <a:rPr lang="en-US" dirty="0" smtClean="0">
                <a:solidFill>
                  <a:schemeClr val="bg2">
                    <a:lumMod val="25000"/>
                  </a:schemeClr>
                </a:solidFill>
              </a:rPr>
              <a:t>obvious that marriage </a:t>
            </a:r>
            <a:r>
              <a:rPr lang="en-US" dirty="0" smtClean="0">
                <a:solidFill>
                  <a:schemeClr val="bg2">
                    <a:lumMod val="25000"/>
                  </a:schemeClr>
                </a:solidFill>
              </a:rPr>
              <a:t>is losing value with the people that make the commitment.</a:t>
            </a:r>
          </a:p>
        </p:txBody>
      </p:sp>
    </p:spTree>
    <p:extLst>
      <p:ext uri="{BB962C8B-B14F-4D97-AF65-F5344CB8AC3E}">
        <p14:creationId xmlns:p14="http://schemas.microsoft.com/office/powerpoint/2010/main" val="1511051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statement </a:t>
            </a:r>
            <a:endParaRPr lang="en-US" b="1"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dirty="0" smtClean="0"/>
              <a:t>A general statement, while simple, warms up the reader. It allows the reader to know what the essay is about, without giving the specifics of the topic itself.</a:t>
            </a:r>
          </a:p>
          <a:p>
            <a:pPr lvl="1"/>
            <a:r>
              <a:rPr lang="en-US" dirty="0" smtClean="0">
                <a:solidFill>
                  <a:schemeClr val="bg2">
                    <a:lumMod val="25000"/>
                  </a:schemeClr>
                </a:solidFill>
              </a:rPr>
              <a:t>Marriage is a commitment of two people to one another, and the commitment is supposed to be for the remainder of their lives. When people enter into a legal and binding commitment like this, they take it seriously. </a:t>
            </a:r>
          </a:p>
          <a:p>
            <a:pPr marL="274320" lvl="1" indent="0">
              <a:buNone/>
            </a:pPr>
            <a:r>
              <a:rPr lang="en-US" dirty="0" smtClean="0">
                <a:solidFill>
                  <a:schemeClr val="bg2">
                    <a:lumMod val="25000"/>
                  </a:schemeClr>
                </a:solidFill>
              </a:rPr>
              <a:t>--OR-- </a:t>
            </a:r>
          </a:p>
          <a:p>
            <a:pPr lvl="1"/>
            <a:r>
              <a:rPr lang="en-US" dirty="0" smtClean="0">
                <a:solidFill>
                  <a:schemeClr val="bg2">
                    <a:lumMod val="25000"/>
                  </a:schemeClr>
                </a:solidFill>
              </a:rPr>
              <a:t>Marriage is a commitment of two people to one another and the commitment is supposed to be for the remainder of their lives. Unfortunately, many people do not take this commitment seriously, and the sanctity of marriage is suffering. </a:t>
            </a:r>
          </a:p>
          <a:p>
            <a:pPr marL="0" indent="0">
              <a:buNone/>
            </a:pPr>
            <a:endParaRPr lang="en-US" dirty="0"/>
          </a:p>
        </p:txBody>
      </p:sp>
    </p:spTree>
    <p:extLst>
      <p:ext uri="{BB962C8B-B14F-4D97-AF65-F5344CB8AC3E}">
        <p14:creationId xmlns:p14="http://schemas.microsoft.com/office/powerpoint/2010/main" val="708236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Concession Statement</a:t>
            </a:r>
            <a:endParaRPr lang="en-US" b="1" dirty="0"/>
          </a:p>
        </p:txBody>
      </p:sp>
      <p:sp>
        <p:nvSpPr>
          <p:cNvPr id="3" name="Content Placeholder 2"/>
          <p:cNvSpPr>
            <a:spLocks noGrp="1"/>
          </p:cNvSpPr>
          <p:nvPr>
            <p:ph sz="quarter" idx="1"/>
          </p:nvPr>
        </p:nvSpPr>
        <p:spPr/>
        <p:txBody>
          <a:bodyPr/>
          <a:lstStyle/>
          <a:p>
            <a:r>
              <a:rPr lang="en-US" dirty="0" smtClean="0"/>
              <a:t>A concession statement admits that the opposing point is valid, however your own point is superior. </a:t>
            </a:r>
          </a:p>
          <a:p>
            <a:pPr lvl="1"/>
            <a:r>
              <a:rPr lang="en-US" dirty="0" smtClean="0">
                <a:solidFill>
                  <a:schemeClr val="bg2">
                    <a:lumMod val="25000"/>
                  </a:schemeClr>
                </a:solidFill>
              </a:rPr>
              <a:t>Although divorce rates are high, the sanctity of marriage is still very much in tact. </a:t>
            </a:r>
          </a:p>
          <a:p>
            <a:pPr lvl="1"/>
            <a:r>
              <a:rPr lang="en-US" dirty="0" smtClean="0">
                <a:solidFill>
                  <a:schemeClr val="bg2">
                    <a:lumMod val="25000"/>
                  </a:schemeClr>
                </a:solidFill>
              </a:rPr>
              <a:t>Although some people value their marriages, the number of divorces is clear evidence </a:t>
            </a:r>
            <a:r>
              <a:rPr lang="en-US" dirty="0" smtClean="0">
                <a:solidFill>
                  <a:schemeClr val="bg2">
                    <a:lumMod val="25000"/>
                  </a:schemeClr>
                </a:solidFill>
              </a:rPr>
              <a:t>that </a:t>
            </a:r>
            <a:r>
              <a:rPr lang="en-US" dirty="0" smtClean="0">
                <a:solidFill>
                  <a:schemeClr val="bg2">
                    <a:lumMod val="25000"/>
                  </a:schemeClr>
                </a:solidFill>
              </a:rPr>
              <a:t>people </a:t>
            </a:r>
            <a:r>
              <a:rPr lang="en-US" dirty="0" smtClean="0">
                <a:solidFill>
                  <a:schemeClr val="bg2">
                    <a:lumMod val="25000"/>
                  </a:schemeClr>
                </a:solidFill>
              </a:rPr>
              <a:t>value marriage less than in the past. </a:t>
            </a:r>
          </a:p>
          <a:p>
            <a:pPr marL="274320" lvl="1" indent="0">
              <a:buNone/>
            </a:pPr>
            <a:endParaRPr lang="en-US" dirty="0" smtClean="0"/>
          </a:p>
        </p:txBody>
      </p:sp>
    </p:spTree>
    <p:extLst>
      <p:ext uri="{BB962C8B-B14F-4D97-AF65-F5344CB8AC3E}">
        <p14:creationId xmlns:p14="http://schemas.microsoft.com/office/powerpoint/2010/main" val="4079607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10337</TotalTime>
  <Words>1479</Words>
  <Application>Microsoft Office PowerPoint</Application>
  <PresentationFormat>On-screen Show (4:3)</PresentationFormat>
  <Paragraphs>132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Building a Better Essay </vt:lpstr>
      <vt:lpstr>Response to an EAP PROMPT: What are they    really testing??</vt:lpstr>
      <vt:lpstr>(sample) PROMPT</vt:lpstr>
      <vt:lpstr>Before you WRITE…</vt:lpstr>
      <vt:lpstr>A. Introduction </vt:lpstr>
      <vt:lpstr>ANECDOTE</vt:lpstr>
      <vt:lpstr>Fact or Statistic </vt:lpstr>
      <vt:lpstr>GENERAL statement </vt:lpstr>
      <vt:lpstr>Concession Statement</vt:lpstr>
      <vt:lpstr>II. Background/Topic Introduction </vt:lpstr>
      <vt:lpstr>III. Pre-thesis/More specific information </vt:lpstr>
      <vt:lpstr>III. Pre-thesis (cont’d)</vt:lpstr>
      <vt:lpstr>A. Introduction </vt:lpstr>
      <vt:lpstr>Sample Intro</vt:lpstr>
      <vt:lpstr>B. Body Paragraphs </vt:lpstr>
      <vt:lpstr>B. Body Paragraphs  </vt:lpstr>
      <vt:lpstr>B. Body Paragraphs </vt:lpstr>
      <vt:lpstr>B. Body Paragraphs</vt:lpstr>
      <vt:lpstr>C. Conclusion </vt:lpstr>
      <vt:lpstr>C. Conclusion</vt:lpstr>
      <vt:lpstr>C. Conclusion </vt:lpstr>
      <vt:lpstr>Things to Remember </vt:lpstr>
    </vt:vector>
  </TitlesOfParts>
  <Company>AUSD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Better Essay</dc:title>
  <dc:creator>Liz Herring</dc:creator>
  <cp:lastModifiedBy>Yelena Gerhardt</cp:lastModifiedBy>
  <cp:revision>41</cp:revision>
  <cp:lastPrinted>2013-09-18T20:56:00Z</cp:lastPrinted>
  <dcterms:created xsi:type="dcterms:W3CDTF">2013-09-16T16:46:11Z</dcterms:created>
  <dcterms:modified xsi:type="dcterms:W3CDTF">2019-08-23T20:42:59Z</dcterms:modified>
</cp:coreProperties>
</file>