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57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92D3-46A7-418B-98FC-982326B768E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C35F-335B-4C39-A207-BDE7447A684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92D3-46A7-418B-98FC-982326B768E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C35F-335B-4C39-A207-BDE7447A68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92D3-46A7-418B-98FC-982326B768E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C35F-335B-4C39-A207-BDE7447A68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92D3-46A7-418B-98FC-982326B768E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C35F-335B-4C39-A207-BDE7447A68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92D3-46A7-418B-98FC-982326B768E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C35F-335B-4C39-A207-BDE7447A684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92D3-46A7-418B-98FC-982326B768E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C35F-335B-4C39-A207-BDE7447A68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92D3-46A7-418B-98FC-982326B768E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C35F-335B-4C39-A207-BDE7447A68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92D3-46A7-418B-98FC-982326B768E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2C35F-335B-4C39-A207-BDE7447A68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92D3-46A7-418B-98FC-982326B768E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C35F-335B-4C39-A207-BDE7447A68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92D3-46A7-418B-98FC-982326B768E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FE2C35F-335B-4C39-A207-BDE7447A68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91892D3-46A7-418B-98FC-982326B768E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C35F-335B-4C39-A207-BDE7447A68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91892D3-46A7-418B-98FC-982326B768E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FE2C35F-335B-4C39-A207-BDE7447A684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ahUKEwiKj9n9oZnXAhXBjlQKHXGhCJkQjRwIBw&amp;url=http://www.fylinghall.org/romeo-and-juliet-theatre-trip/&amp;psig=AOvVaw0WOaIwF7-gyZQw93s6LWHO&amp;ust=150948443413041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0ahUKEwi6wc6eq5nXAhWnq1QKHUpVC58QjRwIBw&amp;url=http://www.cosmopolitan.com/uk/entertainment/a12023855/the-lion-king-scar-mufasa-not-brothers/&amp;psig=AOvVaw2F52fQo-FiIuR-ju1AOUud&amp;ust=150948692922003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ved=0ahUKEwjpwdKMrJnXAhWKqFQKHepsBIYQjRwIBw&amp;url=http://rockinresources.com/2017/06/step-step-approach-teaching-mythological-allusions.html&amp;psig=AOvVaw2DUCT1kCO4iFHYXKx6kOac&amp;ust=1509487150990459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source=images&amp;cd=&amp;cad=rja&amp;uact=8&amp;ved=0ahUKEwie39Lnq5nXAhUnr1QKHXCVC5cQjRwIBw&amp;url=http://www.bbc.co.uk/programmes/p03916jq/p0393lq5&amp;psig=AOvVaw0nKV1AUeJK4uTxC_nF9eLN&amp;ust=150948708703895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uact=8&amp;ved=0ahUKEwijxsWauZnXAhWmh1QKHfZED6gQjRwIBw&amp;url=http://www.ancient-symbols.com/peace_symbols.html&amp;psig=AOvVaw3fSiwvTY1hWYY5LGq9wz1B&amp;ust=150949066969763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ahUKEwiM06batJnXAhVlqVQKHV_aBqAQjRwIBw&amp;url=https://www.ereadingworksheets.com/free-reading-worksheets/irony-worksheets/&amp;psig=AOvVaw3fvGCB4NK1tP7k2tZNw-8L&amp;ust=1509489321793740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study.com/academy/lesson/examples-of-verbal-irony-in-the-ransom-of-red-chief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ages&amp;cd=&amp;cad=rja&amp;uact=8&amp;ved=0ahUKEwip7KbJtJnXAhXJxlQKHQs-DaUQjRwIBw&amp;url=https://infograph.venngage.com/p/107613/irony-by-gianna-morgan&amp;psig=AOvVaw3fvGCB4NK1tP7k2tZNw-8L&amp;ust=1509489321793740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i&amp;rct=j&amp;q=&amp;esrc=s&amp;source=images&amp;cd=&amp;cad=rja&amp;uact=8&amp;ved=0ahUKEwjFkKz2s5nXAhWmw1QKHXcvDqMQjRwIBw&amp;url=http://www.fotolog.com/decuhehhrola/32488634/&amp;psig=AOvVaw1sOCJpt34TyQGnscm4hNpu&amp;ust=1509487885043373" TargetMode="External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ahUKEwin2KvFpZnXAhWiqVQKHaU6BpcQjRwIBw&amp;url=http://www.tonyskansascity.com/2016/08/kansas-city-primary-winners-losers.html&amp;psig=AOvVaw3vTsrHSdcdrn6NZsqyZblO&amp;ust=150948541685988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hyperlink" Target="http://www.google.com/url?sa=i&amp;rct=j&amp;q=&amp;esrc=s&amp;source=images&amp;cd=&amp;cad=rja&amp;uact=8&amp;ved=0ahUKEwiV9YjppZnXAhWJwFQKHeO4CZkQjRwIBw&amp;url=http://www.brailleauthority.org/formats/2011manual-web/formats05.html&amp;psig=AOvVaw1wbqL8QsGwzlWhFuhkG-U2&amp;ust=150948548833544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ved=0ahUKEwi44v2_ppnXAhXslFQKHd9TB6QQjRwIBw&amp;url=http://dphu.aladar.hu/c/faq/document.php&amp;psig=AOvVaw1wbqL8QsGwzlWhFuhkG-U2&amp;ust=1509485488335440" TargetMode="External"/><Relationship Id="rId5" Type="http://schemas.openxmlformats.org/officeDocument/2006/relationships/image" Target="../media/image4.gif"/><Relationship Id="rId4" Type="http://schemas.openxmlformats.org/officeDocument/2006/relationships/hyperlink" Target="https://www.google.com/url?sa=i&amp;rct=j&amp;q=&amp;esrc=s&amp;source=images&amp;cd=&amp;cad=rja&amp;uact=8&amp;ved=0ahUKEwjbkJ-AppnXAhXKrVQKHUCeBZgQjRwIBw&amp;url=https://www.proprofs.com/flashcards/story.php?title%3Dtheater_18&amp;psig=AOvVaw1wbqL8QsGwzlWhFuhkG-U2&amp;ust=150948548833544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ved=0ahUKEwjoi8SrpZnXAhXCxlQKHfLrB6QQjRwIBw&amp;url=http://blogs.getty.edu/iris/ancient-greek-theaters-seen-from-the-sky/&amp;psig=AOvVaw0fOOffjRm_C9LuN948T6aH&amp;ust=150948528352797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ahUKEwj024XJqZnXAhXIwlQKHc9kC5kQjRwIBw&amp;url=https://writingexplained.org/monologue-vs-soliloquy-difference&amp;psig=AOvVaw1CURnC8qOQxml1J4dL2rVp&amp;ust=1509486435580565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ages&amp;cd=&amp;cad=rja&amp;uact=8&amp;ved=0ahUKEwjf6I-TqJnXAhWO-VQKHffCC5YQjRwIBw&amp;url=https://k-js-romeo-and-juliet-space.wikispaces.com/Apostrophe&amp;psig=AOvVaw14f7wDnfjLb4WagZaZh4At&amp;ust=150948589603592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ages&amp;cd=&amp;cad=rja&amp;uact=8&amp;ved=0ahUKEwietaOvqJnXAhWoiVQKHfKFCKMQjRwIBw&amp;url=https://quotefancy.com/quote/930840/Walt-Whitman-Oh-captain-my-captain&amp;psig=AOvVaw00I_3X94wwx2k0wad3zJeZ&amp;ust=1509486161596512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google.com/url?sa=i&amp;rct=j&amp;q=&amp;esrc=s&amp;source=images&amp;cd=&amp;ved=0ahUKEwix1YOAqZnXAhVDhlQKHRC6BpkQjRwIBw&amp;url=https://www.slideshare.net/larchmeany1/1-asidecatharsiscomicrelief&amp;psig=AOvVaw3ajk0_66DDpkoRstK_PPzD&amp;ust=1509486245544033" TargetMode="Externa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47800"/>
            <a:ext cx="4191000" cy="12192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DRAMA TERMS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4724400" cy="3429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What are the essential components of drama? </a:t>
            </a:r>
            <a:endParaRPr lang="en-US" sz="3600" b="1" dirty="0"/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424112" cy="2250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2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ufasa and sca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964"/>
            <a:ext cx="4928936" cy="27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herlock holmes and wats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3481447"/>
            <a:ext cx="5230091" cy="294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allusion example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36" y="685800"/>
            <a:ext cx="3916033" cy="50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(review)</a:t>
            </a:r>
            <a:r>
              <a:rPr lang="en-US" b="1" dirty="0" smtClean="0"/>
              <a:t>  Literary Terms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15375" cy="5181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u="sng" dirty="0"/>
              <a:t>Symbol</a:t>
            </a:r>
            <a:r>
              <a:rPr lang="en-US" sz="2200" dirty="0"/>
              <a:t> – an object or action that </a:t>
            </a:r>
            <a:r>
              <a:rPr lang="en-US" sz="2200" dirty="0" smtClean="0"/>
              <a:t>has meaning in </a:t>
            </a:r>
            <a:r>
              <a:rPr lang="en-US" sz="2200" dirty="0" smtClean="0"/>
              <a:t>itself </a:t>
            </a:r>
            <a:r>
              <a:rPr lang="en-US" sz="2200" dirty="0" smtClean="0"/>
              <a:t>		</a:t>
            </a:r>
            <a:r>
              <a:rPr lang="en-US" sz="2200" dirty="0" smtClean="0"/>
              <a:t>(literal) but </a:t>
            </a:r>
            <a:r>
              <a:rPr lang="en-US" sz="2200" dirty="0"/>
              <a:t>stands </a:t>
            </a:r>
            <a:r>
              <a:rPr lang="en-US" sz="2200" dirty="0" smtClean="0"/>
              <a:t>for something </a:t>
            </a:r>
            <a:r>
              <a:rPr lang="en-US" sz="2200" dirty="0" smtClean="0"/>
              <a:t>else, beyond </a:t>
            </a:r>
            <a:r>
              <a:rPr lang="en-US" sz="2200" dirty="0"/>
              <a:t>itself. </a:t>
            </a:r>
            <a:endParaRPr lang="en-US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u="sng" dirty="0"/>
              <a:t>Irony</a:t>
            </a:r>
            <a:r>
              <a:rPr lang="en-US" sz="2200" b="1" dirty="0"/>
              <a:t> – </a:t>
            </a:r>
            <a:r>
              <a:rPr lang="en-US" sz="2200" dirty="0"/>
              <a:t>difference between expectation and </a:t>
            </a:r>
            <a:r>
              <a:rPr lang="en-US" sz="2200" dirty="0" smtClean="0"/>
              <a:t>reality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/>
              <a:t>	</a:t>
            </a:r>
            <a:r>
              <a:rPr lang="en-US" sz="2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Verbal</a:t>
            </a:r>
            <a:r>
              <a:rPr lang="en-US" sz="2200" b="1" dirty="0" smtClean="0"/>
              <a:t> </a:t>
            </a:r>
            <a:r>
              <a:rPr lang="en-US" sz="2200" dirty="0"/>
              <a:t>– something is said that is not expected; </a:t>
            </a:r>
            <a:r>
              <a:rPr lang="en-US" sz="2200" dirty="0" smtClean="0"/>
              <a:t>sarcasm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/>
              <a:t>	</a:t>
            </a:r>
            <a:r>
              <a:rPr lang="en-US" sz="2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Situational</a:t>
            </a:r>
            <a:r>
              <a:rPr lang="en-US" sz="2200" b="1" dirty="0" smtClean="0"/>
              <a:t> </a:t>
            </a:r>
            <a:r>
              <a:rPr lang="en-US" sz="2200" b="1" dirty="0"/>
              <a:t>–</a:t>
            </a:r>
            <a:r>
              <a:rPr lang="en-US" sz="2200" dirty="0"/>
              <a:t> something happens that is not </a:t>
            </a:r>
            <a:r>
              <a:rPr lang="en-US" sz="2200" dirty="0" smtClean="0"/>
              <a:t>expected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/>
              <a:t>	</a:t>
            </a:r>
            <a:r>
              <a:rPr lang="en-US" sz="2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Dramatic</a:t>
            </a:r>
            <a:r>
              <a:rPr lang="en-US" sz="2200" dirty="0" smtClean="0"/>
              <a:t> </a:t>
            </a:r>
            <a:r>
              <a:rPr lang="en-US" sz="2200" dirty="0"/>
              <a:t>– when audience/readers know something that </a:t>
            </a:r>
            <a:r>
              <a:rPr lang="en-US" sz="2200" dirty="0" smtClean="0"/>
              <a:t>			characters </a:t>
            </a:r>
            <a:r>
              <a:rPr lang="en-US" sz="2200" dirty="0"/>
              <a:t>do </a:t>
            </a:r>
            <a:r>
              <a:rPr lang="en-US" sz="2200" dirty="0" smtClean="0"/>
              <a:t>not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u="sng" dirty="0"/>
              <a:t>Characterization</a:t>
            </a:r>
            <a:r>
              <a:rPr lang="en-US" sz="2200" dirty="0"/>
              <a:t> – the way the writer presents a character’s </a:t>
            </a:r>
            <a:r>
              <a:rPr lang="en-US" sz="2200" dirty="0" smtClean="0"/>
              <a:t>	personality</a:t>
            </a:r>
            <a:r>
              <a:rPr lang="en-US" sz="2200" dirty="0"/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Direct</a:t>
            </a:r>
            <a:r>
              <a:rPr lang="en-US" sz="2200" dirty="0" smtClean="0"/>
              <a:t> </a:t>
            </a:r>
            <a:r>
              <a:rPr lang="en-US" sz="2200" dirty="0"/>
              <a:t>– tells the audience what the personality of the </a:t>
            </a:r>
            <a:r>
              <a:rPr lang="en-US" sz="2200" dirty="0" smtClean="0"/>
              <a:t>character 	is directly</a:t>
            </a:r>
            <a:r>
              <a:rPr lang="en-US" sz="2200" dirty="0"/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Indirect</a:t>
            </a:r>
            <a:r>
              <a:rPr lang="en-US" sz="2200" dirty="0" smtClean="0"/>
              <a:t> </a:t>
            </a:r>
            <a:r>
              <a:rPr lang="en-US" sz="2200" dirty="0"/>
              <a:t>– </a:t>
            </a:r>
            <a:r>
              <a:rPr lang="en-US" sz="2200" i="1" dirty="0"/>
              <a:t>shows</a:t>
            </a:r>
            <a:r>
              <a:rPr lang="en-US" sz="2200" dirty="0"/>
              <a:t> things that reveal the personality of a character </a:t>
            </a:r>
            <a:r>
              <a:rPr lang="en-US" sz="2200" dirty="0" smtClean="0"/>
              <a:t>	through STEAL (speech, thoughts, effect on others, actions, 	looks)</a:t>
            </a:r>
            <a:endParaRPr lang="en-US" sz="2200" dirty="0"/>
          </a:p>
        </p:txBody>
      </p:sp>
      <p:pic>
        <p:nvPicPr>
          <p:cNvPr id="8194" name="Picture 2" descr="Image result for symbol example for pea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124777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9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" y="50800"/>
            <a:ext cx="4204680" cy="292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2" y="3214255"/>
            <a:ext cx="45529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00" y="50800"/>
            <a:ext cx="3211218" cy="397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Related imag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00" y="3799605"/>
            <a:ext cx="3930800" cy="29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0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Drama Basics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02936"/>
            <a:ext cx="7239000" cy="42120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u="sng" dirty="0"/>
              <a:t>Comedy</a:t>
            </a:r>
            <a:r>
              <a:rPr lang="en-US" sz="2800" dirty="0"/>
              <a:t> – drama </a:t>
            </a:r>
            <a:r>
              <a:rPr lang="en-US" sz="2800" dirty="0" smtClean="0"/>
              <a:t>piece (play) </a:t>
            </a:r>
            <a:r>
              <a:rPr lang="en-US" sz="2800" dirty="0"/>
              <a:t>that ends happily (usually in marriage</a:t>
            </a:r>
            <a:r>
              <a:rPr lang="en-US" sz="2800" dirty="0" smtClean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1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u="sng" dirty="0"/>
              <a:t>Tragedy</a:t>
            </a:r>
            <a:r>
              <a:rPr lang="en-US" sz="2800" dirty="0"/>
              <a:t> – drama piece, where the main character dies due to a </a:t>
            </a:r>
            <a:r>
              <a:rPr lang="en-US" sz="2800" dirty="0" smtClean="0"/>
              <a:t>tragic flaw (personal failing)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ex: Romeo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400" dirty="0" smtClean="0"/>
          </a:p>
        </p:txBody>
      </p:sp>
      <p:pic>
        <p:nvPicPr>
          <p:cNvPr id="3074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2800350" cy="1558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92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Drama Basics   </a:t>
            </a:r>
            <a:r>
              <a:rPr lang="en-US" sz="3600" b="1" dirty="0" smtClean="0"/>
              <a:t>(continued)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924800" cy="4038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200" b="1" u="sng" dirty="0"/>
              <a:t>Stage directions</a:t>
            </a:r>
            <a:r>
              <a:rPr lang="en-US" sz="11200" u="sng" dirty="0"/>
              <a:t> </a:t>
            </a:r>
            <a:r>
              <a:rPr lang="en-US" sz="11200" dirty="0"/>
              <a:t>– </a:t>
            </a:r>
            <a:r>
              <a:rPr lang="en-US" sz="11200" dirty="0" smtClean="0"/>
              <a:t>specific </a:t>
            </a:r>
            <a:r>
              <a:rPr lang="en-US" sz="11200" dirty="0" smtClean="0"/>
              <a:t>instructions for the actors about </a:t>
            </a:r>
            <a:r>
              <a:rPr lang="en-US" sz="11200" dirty="0"/>
              <a:t>the dialogue, setting, and action of a play (in brackets or parentheses and italicized</a:t>
            </a:r>
            <a:r>
              <a:rPr lang="en-US" sz="11200" dirty="0" smtClean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200" b="1" u="sng" dirty="0"/>
              <a:t>Annotations</a:t>
            </a:r>
            <a:r>
              <a:rPr lang="en-US" sz="11200" dirty="0"/>
              <a:t> – additional information provided by publisher/author/playwright that explains names, places, cultural facts </a:t>
            </a:r>
            <a:r>
              <a:rPr lang="en-US" sz="11200" dirty="0" smtClean="0"/>
              <a:t> (</a:t>
            </a:r>
            <a:r>
              <a:rPr lang="en-US" sz="11200" dirty="0"/>
              <a:t>usually as footnotes)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tage directions exampl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66254"/>
            <a:ext cx="569532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tage directions exampl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036" y="304800"/>
            <a:ext cx="3320518" cy="21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7453814" cy="304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7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848600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Sophoclean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Tragedy  &amp;  						the Greek Theater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534400" cy="4343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Plays were based on familiar </a:t>
            </a:r>
            <a:r>
              <a:rPr lang="en-US" sz="2800" dirty="0" smtClean="0"/>
              <a:t>stories/events</a:t>
            </a:r>
          </a:p>
          <a:p>
            <a:pPr marL="36576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Tragic hero had a weakness (flaw) </a:t>
            </a:r>
            <a:r>
              <a:rPr lang="en-US" sz="2800" u="sng" dirty="0"/>
              <a:t>but</a:t>
            </a:r>
            <a:r>
              <a:rPr lang="en-US" sz="2800" dirty="0"/>
              <a:t> did </a:t>
            </a:r>
            <a:r>
              <a:rPr lang="en-US" sz="2800" dirty="0" smtClean="0"/>
              <a:t>not	always die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learned </a:t>
            </a:r>
            <a:r>
              <a:rPr lang="en-US" sz="2800" dirty="0"/>
              <a:t>a lesson </a:t>
            </a:r>
            <a:r>
              <a:rPr lang="en-US" sz="2800" dirty="0" smtClean="0"/>
              <a:t>instead</a:t>
            </a:r>
          </a:p>
          <a:p>
            <a:pPr marL="36576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Chorus served as a narrator, </a:t>
            </a:r>
            <a:r>
              <a:rPr lang="en-US" sz="2800" dirty="0" smtClean="0"/>
              <a:t>explained/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</a:t>
            </a:r>
            <a:r>
              <a:rPr lang="en-US" sz="2800" dirty="0" smtClean="0"/>
              <a:t>interpreted </a:t>
            </a:r>
            <a:r>
              <a:rPr lang="en-US" sz="2800" dirty="0"/>
              <a:t>action, and </a:t>
            </a:r>
            <a:r>
              <a:rPr lang="en-US" sz="2800" dirty="0" smtClean="0"/>
              <a:t>entertained			(</a:t>
            </a:r>
            <a:r>
              <a:rPr lang="en-US" sz="2800" dirty="0"/>
              <a:t>no curtain in between scenes</a:t>
            </a:r>
            <a:r>
              <a:rPr lang="en-US" sz="2800" dirty="0" smtClean="0"/>
              <a:t>)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Later, Shakespearean </a:t>
            </a:r>
            <a:r>
              <a:rPr lang="en-US" sz="2800" dirty="0"/>
              <a:t>drama (Renaissance) </a:t>
            </a:r>
            <a:r>
              <a:rPr lang="en-US" sz="2800" dirty="0" smtClean="0"/>
              <a:t>	replaced </a:t>
            </a:r>
            <a:r>
              <a:rPr lang="en-US" sz="2800" dirty="0"/>
              <a:t>“chorus” with “soliloquy”</a:t>
            </a:r>
          </a:p>
        </p:txBody>
      </p:sp>
    </p:spTree>
    <p:extLst>
      <p:ext uri="{BB962C8B-B14F-4D97-AF65-F5344CB8AC3E}">
        <p14:creationId xmlns:p14="http://schemas.microsoft.com/office/powerpoint/2010/main" val="37185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reek theat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05" y="284554"/>
            <a:ext cx="9222605" cy="611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b="1" dirty="0" smtClean="0"/>
              <a:t>Drama Techniques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153400" cy="4876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u="sng" dirty="0"/>
              <a:t>Aside</a:t>
            </a:r>
            <a:r>
              <a:rPr lang="en-US" sz="2800" dirty="0"/>
              <a:t> – a short, personal remark only for the </a:t>
            </a:r>
            <a:r>
              <a:rPr lang="en-US" sz="2800" dirty="0" smtClean="0"/>
              <a:t>audience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1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u="sng" dirty="0"/>
              <a:t>Soliloquy</a:t>
            </a:r>
            <a:r>
              <a:rPr lang="en-US" sz="2800" dirty="0"/>
              <a:t> – a character monologue intended for the audience ONLY </a:t>
            </a:r>
            <a:r>
              <a:rPr lang="en-US" sz="2800" dirty="0" smtClean="0"/>
              <a:t>(thinking </a:t>
            </a:r>
            <a:r>
              <a:rPr lang="en-US" sz="2800" dirty="0"/>
              <a:t>out loud) </a:t>
            </a:r>
            <a:endParaRPr lang="en-US" sz="28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1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u="sng" dirty="0"/>
              <a:t>Monologue</a:t>
            </a:r>
            <a:r>
              <a:rPr lang="en-US" sz="2800" dirty="0"/>
              <a:t> – a long speech done by a character with other character(s) listening </a:t>
            </a:r>
            <a:endParaRPr lang="en-US" sz="28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1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u="sng" dirty="0"/>
              <a:t>Apostrophe</a:t>
            </a:r>
            <a:r>
              <a:rPr lang="en-US" sz="2800" dirty="0"/>
              <a:t> – when an inanimate object or absent person is addressed as if the </a:t>
            </a:r>
            <a:r>
              <a:rPr lang="en-US" sz="2800" dirty="0" smtClean="0"/>
              <a:t>person    or </a:t>
            </a:r>
            <a:r>
              <a:rPr lang="en-US" sz="2800" dirty="0"/>
              <a:t>object would </a:t>
            </a:r>
            <a:r>
              <a:rPr lang="en-US" sz="2800" dirty="0" smtClean="0"/>
              <a:t>respond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81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4714"/>
            <a:ext cx="4749546" cy="486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46" y="1781175"/>
            <a:ext cx="419564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46" y="91641"/>
            <a:ext cx="4188714" cy="235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lated imag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6553797" cy="18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8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z="3200" b="1" dirty="0" smtClean="0"/>
              <a:t>(More)  </a:t>
            </a:r>
            <a:r>
              <a:rPr lang="en-US" b="1" dirty="0" smtClean="0"/>
              <a:t>Drama Terms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267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u="sng" dirty="0"/>
              <a:t>Foil</a:t>
            </a:r>
            <a:r>
              <a:rPr lang="en-US" sz="2800" dirty="0"/>
              <a:t> – a character who serves the purpose of revealing the main </a:t>
            </a:r>
            <a:r>
              <a:rPr lang="en-US" sz="2800" dirty="0" smtClean="0"/>
              <a:t>character’s </a:t>
            </a:r>
            <a:r>
              <a:rPr lang="en-US" sz="2800" dirty="0"/>
              <a:t>personality </a:t>
            </a:r>
            <a:r>
              <a:rPr lang="en-US" sz="2800" dirty="0" smtClean="0"/>
              <a:t>(</a:t>
            </a:r>
            <a:r>
              <a:rPr lang="en-US" sz="2800" dirty="0"/>
              <a:t>usually by contrast</a:t>
            </a:r>
            <a:r>
              <a:rPr lang="en-US" sz="2800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u="sng" dirty="0" smtClean="0"/>
              <a:t>Confidant(e)</a:t>
            </a:r>
            <a:r>
              <a:rPr lang="en-US" sz="2800" dirty="0" smtClean="0"/>
              <a:t> </a:t>
            </a:r>
            <a:r>
              <a:rPr lang="en-US" sz="2800" dirty="0"/>
              <a:t>– a trusted friend for the main character (this one replaces the </a:t>
            </a:r>
            <a:r>
              <a:rPr lang="en-US" sz="2800" dirty="0" smtClean="0"/>
              <a:t>soliloquy  during </a:t>
            </a:r>
            <a:r>
              <a:rPr lang="en-US" sz="2800" dirty="0"/>
              <a:t>Realism</a:t>
            </a:r>
            <a:r>
              <a:rPr lang="en-US" sz="2800" dirty="0" smtClean="0"/>
              <a:t>)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u="sng" dirty="0"/>
              <a:t>Allusion</a:t>
            </a:r>
            <a:r>
              <a:rPr lang="en-US" sz="2800" dirty="0"/>
              <a:t> – a reference to history, mythology, or literature to make a </a:t>
            </a:r>
            <a:r>
              <a:rPr lang="en-US" sz="2800" dirty="0" smtClean="0"/>
              <a:t>comparison. The </a:t>
            </a:r>
            <a:r>
              <a:rPr lang="en-US" sz="2800" dirty="0"/>
              <a:t>author assumes audience is familiar with it.</a:t>
            </a:r>
          </a:p>
        </p:txBody>
      </p:sp>
    </p:spTree>
    <p:extLst>
      <p:ext uri="{BB962C8B-B14F-4D97-AF65-F5344CB8AC3E}">
        <p14:creationId xmlns:p14="http://schemas.microsoft.com/office/powerpoint/2010/main" val="20982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833</TotalTime>
  <Words>266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DRAMA TERMS</vt:lpstr>
      <vt:lpstr>Drama Basics</vt:lpstr>
      <vt:lpstr>Drama Basics   (continued)</vt:lpstr>
      <vt:lpstr>PowerPoint Presentation</vt:lpstr>
      <vt:lpstr>Sophoclean Tragedy  &amp;        the Greek Theater</vt:lpstr>
      <vt:lpstr>PowerPoint Presentation</vt:lpstr>
      <vt:lpstr>Drama Techniques</vt:lpstr>
      <vt:lpstr>PowerPoint Presentation</vt:lpstr>
      <vt:lpstr>(More)  Drama Terms</vt:lpstr>
      <vt:lpstr>PowerPoint Presentation</vt:lpstr>
      <vt:lpstr>(review)  Literary Terms</vt:lpstr>
      <vt:lpstr>PowerPoint Presentation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 TERMS</dc:title>
  <dc:creator>Yelena Gerhardt</dc:creator>
  <cp:lastModifiedBy>Yelena Gerhardt</cp:lastModifiedBy>
  <cp:revision>20</cp:revision>
  <dcterms:created xsi:type="dcterms:W3CDTF">2017-10-30T21:12:16Z</dcterms:created>
  <dcterms:modified xsi:type="dcterms:W3CDTF">2020-01-16T00:26:25Z</dcterms:modified>
</cp:coreProperties>
</file>